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10"/>
  </p:notesMasterIdLst>
  <p:sldIdLst>
    <p:sldId id="256" r:id="rId2"/>
    <p:sldId id="257" r:id="rId3"/>
    <p:sldId id="258" r:id="rId4"/>
    <p:sldId id="260" r:id="rId5"/>
    <p:sldId id="262" r:id="rId6"/>
    <p:sldId id="268" r:id="rId7"/>
    <p:sldId id="267"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774CE2-D8E5-4E9F-8F9B-8530DDF446E9}" type="datetimeFigureOut">
              <a:rPr lang="en-US" smtClean="0"/>
              <a:t>4/8/2022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53A160-FC95-483E-9637-76039291642C}" type="slidenum">
              <a:rPr lang="en-US" smtClean="0"/>
              <a:t>‹#›</a:t>
            </a:fld>
            <a:endParaRPr lang="en-US"/>
          </a:p>
        </p:txBody>
      </p:sp>
    </p:spTree>
    <p:extLst>
      <p:ext uri="{BB962C8B-B14F-4D97-AF65-F5344CB8AC3E}">
        <p14:creationId xmlns:p14="http://schemas.microsoft.com/office/powerpoint/2010/main" val="2666233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2DF02026-39E2-4CFF-B9E1-D9087A3BCA43}" type="datetime1">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E122B-AA21-4CD4-891A-65F0FD4B5E44}" type="slidenum">
              <a:rPr lang="en-US" smtClean="0"/>
              <a:t>‹#›</a:t>
            </a:fld>
            <a:endParaRPr lang="en-US"/>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5625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B09E98-41F3-49BB-9304-DA9CF317DEC8}" type="datetime1">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E122B-AA21-4CD4-891A-65F0FD4B5E44}" type="slidenum">
              <a:rPr lang="en-US" smtClean="0"/>
              <a:t>‹#›</a:t>
            </a:fld>
            <a:endParaRPr lang="en-US"/>
          </a:p>
        </p:txBody>
      </p:sp>
    </p:spTree>
    <p:extLst>
      <p:ext uri="{BB962C8B-B14F-4D97-AF65-F5344CB8AC3E}">
        <p14:creationId xmlns:p14="http://schemas.microsoft.com/office/powerpoint/2010/main" val="2284987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F07BC1-FA0D-4316-9D37-7B6A93B372A1}" type="datetime1">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E122B-AA21-4CD4-891A-65F0FD4B5E44}"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7678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3DBEDD-C3DE-44DF-8B39-0C28DE8AF526}" type="datetime1">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E122B-AA21-4CD4-891A-65F0FD4B5E44}" type="slidenum">
              <a:rPr lang="en-US" smtClean="0"/>
              <a:t>‹#›</a:t>
            </a:fld>
            <a:endParaRPr lang="en-US"/>
          </a:p>
        </p:txBody>
      </p:sp>
    </p:spTree>
    <p:extLst>
      <p:ext uri="{BB962C8B-B14F-4D97-AF65-F5344CB8AC3E}">
        <p14:creationId xmlns:p14="http://schemas.microsoft.com/office/powerpoint/2010/main" val="1463016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6AA539-28B6-48E9-A569-8B20487AEA81}" type="datetime1">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E122B-AA21-4CD4-891A-65F0FD4B5E44}" type="slidenum">
              <a:rPr lang="en-US" smtClean="0"/>
              <a:t>‹#›</a:t>
            </a:fld>
            <a:endParaRPr lang="en-US"/>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023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3F013AD-5C1F-42AD-8BE4-F6E773B2BA83}" type="datetime1">
              <a:rPr lang="en-US" smtClean="0"/>
              <a:t>4/8/2022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7E122B-AA21-4CD4-891A-65F0FD4B5E44}" type="slidenum">
              <a:rPr lang="en-US" smtClean="0"/>
              <a:t>‹#›</a:t>
            </a:fld>
            <a:endParaRPr lang="en-US"/>
          </a:p>
        </p:txBody>
      </p:sp>
    </p:spTree>
    <p:extLst>
      <p:ext uri="{BB962C8B-B14F-4D97-AF65-F5344CB8AC3E}">
        <p14:creationId xmlns:p14="http://schemas.microsoft.com/office/powerpoint/2010/main" val="4222495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06881D7-EE2E-4BEA-8C01-B87EAFF7A57F}" type="datetime1">
              <a:rPr lang="en-US" smtClean="0"/>
              <a:t>4/8/2022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7E122B-AA21-4CD4-891A-65F0FD4B5E44}" type="slidenum">
              <a:rPr lang="en-US" smtClean="0"/>
              <a:t>‹#›</a:t>
            </a:fld>
            <a:endParaRPr lang="en-US"/>
          </a:p>
        </p:txBody>
      </p:sp>
    </p:spTree>
    <p:extLst>
      <p:ext uri="{BB962C8B-B14F-4D97-AF65-F5344CB8AC3E}">
        <p14:creationId xmlns:p14="http://schemas.microsoft.com/office/powerpoint/2010/main" val="3353170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814B62-E882-4553-A40E-D1088082A90A}" type="datetime1">
              <a:rPr lang="en-US" smtClean="0"/>
              <a:t>4/8/2022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7E122B-AA21-4CD4-891A-65F0FD4B5E44}" type="slidenum">
              <a:rPr lang="en-US" smtClean="0"/>
              <a:t>‹#›</a:t>
            </a:fld>
            <a:endParaRPr lang="en-US"/>
          </a:p>
        </p:txBody>
      </p:sp>
    </p:spTree>
    <p:extLst>
      <p:ext uri="{BB962C8B-B14F-4D97-AF65-F5344CB8AC3E}">
        <p14:creationId xmlns:p14="http://schemas.microsoft.com/office/powerpoint/2010/main" val="1180638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626F6E-DF2B-44E8-8306-C1E725A9F5BE}" type="datetime1">
              <a:rPr lang="en-US" smtClean="0"/>
              <a:t>4/8/2022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7E122B-AA21-4CD4-891A-65F0FD4B5E44}" type="slidenum">
              <a:rPr lang="en-US" smtClean="0"/>
              <a:t>‹#›</a:t>
            </a:fld>
            <a:endParaRPr lang="en-US"/>
          </a:p>
        </p:txBody>
      </p:sp>
    </p:spTree>
    <p:extLst>
      <p:ext uri="{BB962C8B-B14F-4D97-AF65-F5344CB8AC3E}">
        <p14:creationId xmlns:p14="http://schemas.microsoft.com/office/powerpoint/2010/main" val="358058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9993B-EFB4-4F94-BA43-651F5D4E61F3}" type="datetime1">
              <a:rPr lang="en-US" smtClean="0"/>
              <a:t>4/8/2022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7E122B-AA21-4CD4-891A-65F0FD4B5E44}" type="slidenum">
              <a:rPr lang="en-US" smtClean="0"/>
              <a:t>‹#›</a:t>
            </a:fld>
            <a:endParaRPr lang="en-US"/>
          </a:p>
        </p:txBody>
      </p:sp>
    </p:spTree>
    <p:extLst>
      <p:ext uri="{BB962C8B-B14F-4D97-AF65-F5344CB8AC3E}">
        <p14:creationId xmlns:p14="http://schemas.microsoft.com/office/powerpoint/2010/main" val="3812810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10D02F-1CCB-4D6A-899C-BE38BE515782}" type="datetime1">
              <a:rPr lang="en-US" smtClean="0"/>
              <a:t>4/8/2022</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27E122B-AA21-4CD4-891A-65F0FD4B5E44}" type="slidenum">
              <a:rPr lang="en-US" smtClean="0"/>
              <a:t>‹#›</a:t>
            </a:fld>
            <a:endParaRPr lang="en-US"/>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7247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E167C5E1-9EB9-4A96-92C2-842836A84837}" type="datetime1">
              <a:rPr lang="en-US" smtClean="0"/>
              <a:t>4/8/2022</a:t>
            </a:fld>
            <a:endParaRPr lang="en-US"/>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627E122B-AA21-4CD4-891A-65F0FD4B5E44}"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513191"/>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hf sldNum="0" hdr="0" ftr="0" dt="0"/>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E55F8-9650-4D0E-85F1-7C74D5445E85}"/>
              </a:ext>
            </a:extLst>
          </p:cNvPr>
          <p:cNvSpPr>
            <a:spLocks noGrp="1"/>
          </p:cNvSpPr>
          <p:nvPr>
            <p:ph type="ctrTitle"/>
          </p:nvPr>
        </p:nvSpPr>
        <p:spPr>
          <a:xfrm>
            <a:off x="1097280" y="542925"/>
            <a:ext cx="10058400" cy="3566160"/>
          </a:xfrm>
        </p:spPr>
        <p:txBody>
          <a:bodyPr>
            <a:normAutofit/>
          </a:bodyPr>
          <a:lstStyle/>
          <a:p>
            <a:pPr algn="l"/>
            <a:r>
              <a:rPr lang="en-US" sz="8000" dirty="0"/>
              <a:t>Effects of Parameter Variation on Planetesimal Thermal Modeling</a:t>
            </a:r>
          </a:p>
        </p:txBody>
      </p:sp>
      <p:sp>
        <p:nvSpPr>
          <p:cNvPr id="3" name="Subtitle 2">
            <a:extLst>
              <a:ext uri="{FF2B5EF4-FFF2-40B4-BE49-F238E27FC236}">
                <a16:creationId xmlns:a16="http://schemas.microsoft.com/office/drawing/2014/main" id="{91EEEDBC-83A6-4E39-84CF-A2BC61600B76}"/>
              </a:ext>
            </a:extLst>
          </p:cNvPr>
          <p:cNvSpPr>
            <a:spLocks noGrp="1"/>
          </p:cNvSpPr>
          <p:nvPr>
            <p:ph type="subTitle" idx="1"/>
          </p:nvPr>
        </p:nvSpPr>
        <p:spPr>
          <a:xfrm>
            <a:off x="1097280" y="4591049"/>
            <a:ext cx="10058400" cy="2124075"/>
          </a:xfrm>
        </p:spPr>
        <p:txBody>
          <a:bodyPr>
            <a:normAutofit fontScale="92500" lnSpcReduction="10000"/>
          </a:bodyPr>
          <a:lstStyle/>
          <a:p>
            <a:pPr>
              <a:lnSpc>
                <a:spcPct val="150000"/>
              </a:lnSpc>
            </a:pPr>
            <a:r>
              <a:rPr lang="en-US" sz="3700" dirty="0"/>
              <a:t>Jonas Hallstrom, Dr. Maitrayee Bose</a:t>
            </a:r>
          </a:p>
          <a:p>
            <a:pPr>
              <a:lnSpc>
                <a:spcPct val="150000"/>
              </a:lnSpc>
            </a:pPr>
            <a:r>
              <a:rPr lang="en-US" sz="3200" dirty="0"/>
              <a:t>Arizona State University</a:t>
            </a:r>
          </a:p>
          <a:p>
            <a:pPr>
              <a:lnSpc>
                <a:spcPct val="150000"/>
              </a:lnSpc>
            </a:pPr>
            <a:r>
              <a:rPr lang="en-US" sz="3200" dirty="0"/>
              <a:t>Arizona NASA Space Grant Statewide Symposium</a:t>
            </a:r>
          </a:p>
        </p:txBody>
      </p:sp>
      <p:sp>
        <p:nvSpPr>
          <p:cNvPr id="6" name="TextBox 5">
            <a:extLst>
              <a:ext uri="{FF2B5EF4-FFF2-40B4-BE49-F238E27FC236}">
                <a16:creationId xmlns:a16="http://schemas.microsoft.com/office/drawing/2014/main" id="{9E3D6376-B9E0-438E-A1AF-CCAD02694ACA}"/>
              </a:ext>
            </a:extLst>
          </p:cNvPr>
          <p:cNvSpPr txBox="1"/>
          <p:nvPr/>
        </p:nvSpPr>
        <p:spPr>
          <a:xfrm>
            <a:off x="11706225" y="0"/>
            <a:ext cx="485775" cy="584775"/>
          </a:xfrm>
          <a:prstGeom prst="rect">
            <a:avLst/>
          </a:prstGeom>
          <a:noFill/>
          <a:ln w="28575">
            <a:solidFill>
              <a:schemeClr val="tx1"/>
            </a:solidFill>
          </a:ln>
        </p:spPr>
        <p:txBody>
          <a:bodyPr wrap="square" rtlCol="0">
            <a:spAutoFit/>
          </a:bodyPr>
          <a:lstStyle/>
          <a:p>
            <a:pPr algn="ctr"/>
            <a:r>
              <a:rPr lang="en-US" sz="3200" b="1" dirty="0"/>
              <a:t>1</a:t>
            </a:r>
          </a:p>
        </p:txBody>
      </p:sp>
      <p:pic>
        <p:nvPicPr>
          <p:cNvPr id="10" name="Picture 9" descr="A picture containing text, device&#10;&#10;Description automatically generated">
            <a:extLst>
              <a:ext uri="{FF2B5EF4-FFF2-40B4-BE49-F238E27FC236}">
                <a16:creationId xmlns:a16="http://schemas.microsoft.com/office/drawing/2014/main" id="{C09001F1-1652-4333-8966-E6BA273AE7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44175" y="4700116"/>
            <a:ext cx="1616392" cy="2157884"/>
          </a:xfrm>
          <a:prstGeom prst="rect">
            <a:avLst/>
          </a:prstGeom>
        </p:spPr>
      </p:pic>
      <p:pic>
        <p:nvPicPr>
          <p:cNvPr id="12" name="Picture 11" descr="Logo&#10;&#10;Description automatically generated">
            <a:extLst>
              <a:ext uri="{FF2B5EF4-FFF2-40B4-BE49-F238E27FC236}">
                <a16:creationId xmlns:a16="http://schemas.microsoft.com/office/drawing/2014/main" id="{5832A195-1725-4B17-854F-80E7932952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22005" y="5114925"/>
            <a:ext cx="2133600" cy="1200150"/>
          </a:xfrm>
          <a:prstGeom prst="rect">
            <a:avLst/>
          </a:prstGeom>
        </p:spPr>
      </p:pic>
    </p:spTree>
    <p:extLst>
      <p:ext uri="{BB962C8B-B14F-4D97-AF65-F5344CB8AC3E}">
        <p14:creationId xmlns:p14="http://schemas.microsoft.com/office/powerpoint/2010/main" val="3222639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7C490-A84C-48E3-BE6D-718A971CC66B}"/>
              </a:ext>
            </a:extLst>
          </p:cNvPr>
          <p:cNvSpPr>
            <a:spLocks noGrp="1"/>
          </p:cNvSpPr>
          <p:nvPr>
            <p:ph type="title"/>
          </p:nvPr>
        </p:nvSpPr>
        <p:spPr>
          <a:xfrm>
            <a:off x="772877" y="819149"/>
            <a:ext cx="6801670" cy="989458"/>
          </a:xfrm>
        </p:spPr>
        <p:txBody>
          <a:bodyPr/>
          <a:lstStyle/>
          <a:p>
            <a:r>
              <a:rPr lang="en-US" dirty="0">
                <a:solidFill>
                  <a:schemeClr val="accent5"/>
                </a:solidFill>
              </a:rPr>
              <a:t>Introduction and motivation</a:t>
            </a:r>
          </a:p>
        </p:txBody>
      </p:sp>
      <p:sp>
        <p:nvSpPr>
          <p:cNvPr id="3" name="Content Placeholder 2">
            <a:extLst>
              <a:ext uri="{FF2B5EF4-FFF2-40B4-BE49-F238E27FC236}">
                <a16:creationId xmlns:a16="http://schemas.microsoft.com/office/drawing/2014/main" id="{645A26C7-4607-4EFA-9E6E-22322AF44A42}"/>
              </a:ext>
            </a:extLst>
          </p:cNvPr>
          <p:cNvSpPr>
            <a:spLocks noGrp="1"/>
          </p:cNvSpPr>
          <p:nvPr>
            <p:ph idx="1"/>
          </p:nvPr>
        </p:nvSpPr>
        <p:spPr>
          <a:xfrm>
            <a:off x="100012" y="1914743"/>
            <a:ext cx="7129463" cy="3763518"/>
          </a:xfrm>
          <a:ln>
            <a:noFill/>
          </a:ln>
        </p:spPr>
        <p:txBody>
          <a:bodyPr>
            <a:normAutofit/>
          </a:bodyPr>
          <a:lstStyle/>
          <a:p>
            <a:pPr>
              <a:buFont typeface="Wingdings" panose="05000000000000000000" pitchFamily="2" charset="2"/>
              <a:buChar char="§"/>
            </a:pPr>
            <a:r>
              <a:rPr lang="en-US" sz="2600" dirty="0"/>
              <a:t> </a:t>
            </a:r>
            <a:r>
              <a:rPr lang="en-US" sz="2800" dirty="0"/>
              <a:t>Asteroids originated in &lt;200 km sized parent bodies in the early solar system</a:t>
            </a:r>
          </a:p>
          <a:p>
            <a:pPr>
              <a:buFont typeface="Wingdings" panose="05000000000000000000" pitchFamily="2" charset="2"/>
              <a:buChar char="§"/>
            </a:pPr>
            <a:r>
              <a:rPr lang="en-US" sz="2800" dirty="0"/>
              <a:t> Analysis of asteroid Itokawa samples provided thermal constraints on Itokawa’s parent body</a:t>
            </a:r>
          </a:p>
          <a:p>
            <a:pPr>
              <a:buFont typeface="Wingdings" panose="05000000000000000000" pitchFamily="2" charset="2"/>
              <a:buChar char="§"/>
            </a:pPr>
            <a:r>
              <a:rPr lang="en-US" sz="2800" dirty="0"/>
              <a:t> Thermal evolution models can use thermal constraints to predict other properties of parent bodies, particularly their size and formation time</a:t>
            </a:r>
          </a:p>
        </p:txBody>
      </p:sp>
      <p:grpSp>
        <p:nvGrpSpPr>
          <p:cNvPr id="8" name="Group 7">
            <a:extLst>
              <a:ext uri="{FF2B5EF4-FFF2-40B4-BE49-F238E27FC236}">
                <a16:creationId xmlns:a16="http://schemas.microsoft.com/office/drawing/2014/main" id="{4031180B-76B3-45EC-AD3A-50357FC3D597}"/>
              </a:ext>
            </a:extLst>
          </p:cNvPr>
          <p:cNvGrpSpPr/>
          <p:nvPr/>
        </p:nvGrpSpPr>
        <p:grpSpPr>
          <a:xfrm>
            <a:off x="7229475" y="1118616"/>
            <a:ext cx="4781550" cy="4034409"/>
            <a:chOff x="6947479" y="1271016"/>
            <a:chExt cx="5013750" cy="4043934"/>
          </a:xfrm>
        </p:grpSpPr>
        <p:pic>
          <p:nvPicPr>
            <p:cNvPr id="4" name="Picture 3">
              <a:extLst>
                <a:ext uri="{FF2B5EF4-FFF2-40B4-BE49-F238E27FC236}">
                  <a16:creationId xmlns:a16="http://schemas.microsoft.com/office/drawing/2014/main" id="{18D5B9ED-6999-4DDD-B437-9A07E7C54FAB}"/>
                </a:ext>
              </a:extLst>
            </p:cNvPr>
            <p:cNvPicPr>
              <a:picLocks noChangeAspect="1"/>
            </p:cNvPicPr>
            <p:nvPr/>
          </p:nvPicPr>
          <p:blipFill>
            <a:blip r:embed="rId2"/>
            <a:stretch>
              <a:fillRect/>
            </a:stretch>
          </p:blipFill>
          <p:spPr>
            <a:xfrm>
              <a:off x="6947479" y="1678495"/>
              <a:ext cx="5013750" cy="3636455"/>
            </a:xfrm>
            <a:prstGeom prst="rect">
              <a:avLst/>
            </a:prstGeom>
          </p:spPr>
        </p:pic>
        <p:sp>
          <p:nvSpPr>
            <p:cNvPr id="6" name="Content Placeholder 2">
              <a:extLst>
                <a:ext uri="{FF2B5EF4-FFF2-40B4-BE49-F238E27FC236}">
                  <a16:creationId xmlns:a16="http://schemas.microsoft.com/office/drawing/2014/main" id="{4447ADEE-19EF-4560-98C6-4B23BFFE7777}"/>
                </a:ext>
              </a:extLst>
            </p:cNvPr>
            <p:cNvSpPr txBox="1">
              <a:spLocks/>
            </p:cNvSpPr>
            <p:nvPr/>
          </p:nvSpPr>
          <p:spPr>
            <a:xfrm>
              <a:off x="7600951" y="1271016"/>
              <a:ext cx="4284078" cy="407479"/>
            </a:xfrm>
            <a:prstGeom prst="rect">
              <a:avLst/>
            </a:prstGeom>
            <a:ln>
              <a:solidFill>
                <a:schemeClr val="tx1"/>
              </a:solidFill>
            </a:ln>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0" algn="ctr">
                <a:buNone/>
              </a:pPr>
              <a:r>
                <a:rPr lang="en-US" dirty="0"/>
                <a:t>30 km radius, 2.2 </a:t>
              </a:r>
              <a:r>
                <a:rPr lang="en-US" dirty="0" err="1"/>
                <a:t>Myrs</a:t>
              </a:r>
              <a:r>
                <a:rPr lang="en-US" dirty="0"/>
                <a:t> accretion:</a:t>
              </a:r>
            </a:p>
          </p:txBody>
        </p:sp>
      </p:grpSp>
      <p:sp>
        <p:nvSpPr>
          <p:cNvPr id="9" name="Content Placeholder 2">
            <a:extLst>
              <a:ext uri="{FF2B5EF4-FFF2-40B4-BE49-F238E27FC236}">
                <a16:creationId xmlns:a16="http://schemas.microsoft.com/office/drawing/2014/main" id="{4845B8F1-5919-4805-89E3-8EAF18DC4639}"/>
              </a:ext>
            </a:extLst>
          </p:cNvPr>
          <p:cNvSpPr txBox="1">
            <a:spLocks/>
          </p:cNvSpPr>
          <p:nvPr/>
        </p:nvSpPr>
        <p:spPr>
          <a:xfrm>
            <a:off x="4762" y="5332865"/>
            <a:ext cx="12187238" cy="1194816"/>
          </a:xfrm>
          <a:prstGeom prst="rect">
            <a:avLst/>
          </a:prstGeom>
          <a:ln>
            <a:noFill/>
          </a:ln>
        </p:spPr>
        <p:txBody>
          <a:bodyPr vert="horz" lIns="45720" tIns="45720" rIns="45720" bIns="45720" rtlCol="0">
            <a:normAutofit fontScale="92500" lnSpcReduction="20000"/>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a:buFont typeface="Wingdings" panose="05000000000000000000" pitchFamily="2" charset="2"/>
              <a:buChar char="§"/>
            </a:pPr>
            <a:r>
              <a:rPr lang="en-US" sz="2900" dirty="0"/>
              <a:t> </a:t>
            </a:r>
            <a:r>
              <a:rPr lang="en-US" sz="3200" dirty="0"/>
              <a:t>Past studies have constrained Itokawa’s parent body to have been accreted between 1.9 and 2.2 million years (</a:t>
            </a:r>
            <a:r>
              <a:rPr lang="en-US" sz="3200" dirty="0" err="1"/>
              <a:t>Myrs</a:t>
            </a:r>
            <a:r>
              <a:rPr lang="en-US" sz="3200" dirty="0"/>
              <a:t> or Ma) after the beginning of the solar system (CAI formation) with a radius greater than 20 km </a:t>
            </a:r>
            <a:r>
              <a:rPr lang="en-US" sz="2600" i="1" dirty="0">
                <a:solidFill>
                  <a:schemeClr val="bg1">
                    <a:lumMod val="50000"/>
                  </a:schemeClr>
                </a:solidFill>
              </a:rPr>
              <a:t>(Wakita et al. 2013)</a:t>
            </a:r>
            <a:endParaRPr lang="en-US" sz="3200" i="1" dirty="0">
              <a:solidFill>
                <a:schemeClr val="bg1">
                  <a:lumMod val="50000"/>
                </a:schemeClr>
              </a:solidFill>
            </a:endParaRPr>
          </a:p>
        </p:txBody>
      </p:sp>
      <p:sp>
        <p:nvSpPr>
          <p:cNvPr id="11" name="TextBox 10">
            <a:extLst>
              <a:ext uri="{FF2B5EF4-FFF2-40B4-BE49-F238E27FC236}">
                <a16:creationId xmlns:a16="http://schemas.microsoft.com/office/drawing/2014/main" id="{E684FAF3-0853-4EFE-BE7F-D61A40A93A2F}"/>
              </a:ext>
            </a:extLst>
          </p:cNvPr>
          <p:cNvSpPr txBox="1"/>
          <p:nvPr/>
        </p:nvSpPr>
        <p:spPr>
          <a:xfrm>
            <a:off x="11706225" y="0"/>
            <a:ext cx="485775" cy="584775"/>
          </a:xfrm>
          <a:prstGeom prst="rect">
            <a:avLst/>
          </a:prstGeom>
          <a:noFill/>
          <a:ln w="28575">
            <a:solidFill>
              <a:schemeClr val="tx1"/>
            </a:solidFill>
          </a:ln>
        </p:spPr>
        <p:txBody>
          <a:bodyPr wrap="square" rtlCol="0">
            <a:spAutoFit/>
          </a:bodyPr>
          <a:lstStyle/>
          <a:p>
            <a:pPr algn="ctr"/>
            <a:r>
              <a:rPr lang="en-US" sz="3200" b="1" dirty="0"/>
              <a:t>2</a:t>
            </a:r>
          </a:p>
        </p:txBody>
      </p:sp>
      <p:pic>
        <p:nvPicPr>
          <p:cNvPr id="7" name="Picture 6" descr="A picture containing text, device&#10;&#10;Description automatically generated">
            <a:extLst>
              <a:ext uri="{FF2B5EF4-FFF2-40B4-BE49-F238E27FC236}">
                <a16:creationId xmlns:a16="http://schemas.microsoft.com/office/drawing/2014/main" id="{6FB63BCB-4BF1-4833-AFC6-416BB716D8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610" y="536231"/>
            <a:ext cx="872487" cy="1164770"/>
          </a:xfrm>
          <a:prstGeom prst="rect">
            <a:avLst/>
          </a:prstGeom>
        </p:spPr>
      </p:pic>
    </p:spTree>
    <p:extLst>
      <p:ext uri="{BB962C8B-B14F-4D97-AF65-F5344CB8AC3E}">
        <p14:creationId xmlns:p14="http://schemas.microsoft.com/office/powerpoint/2010/main" val="275024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7C490-A84C-48E3-BE6D-718A971CC66B}"/>
              </a:ext>
            </a:extLst>
          </p:cNvPr>
          <p:cNvSpPr>
            <a:spLocks noGrp="1"/>
          </p:cNvSpPr>
          <p:nvPr>
            <p:ph type="title"/>
          </p:nvPr>
        </p:nvSpPr>
        <p:spPr>
          <a:xfrm>
            <a:off x="814577" y="780395"/>
            <a:ext cx="5881498" cy="981730"/>
          </a:xfrm>
        </p:spPr>
        <p:txBody>
          <a:bodyPr/>
          <a:lstStyle/>
          <a:p>
            <a:r>
              <a:rPr lang="en-US" dirty="0">
                <a:solidFill>
                  <a:schemeClr val="accent5"/>
                </a:solidFill>
              </a:rPr>
              <a:t>Thermal modeling</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645A26C7-4607-4EFA-9E6E-22322AF44A42}"/>
                  </a:ext>
                </a:extLst>
              </p:cNvPr>
              <p:cNvSpPr>
                <a:spLocks noGrp="1"/>
              </p:cNvSpPr>
              <p:nvPr>
                <p:ph idx="1"/>
              </p:nvPr>
            </p:nvSpPr>
            <p:spPr>
              <a:xfrm>
                <a:off x="895349" y="1685925"/>
                <a:ext cx="10382251" cy="4933950"/>
              </a:xfrm>
            </p:spPr>
            <p:txBody>
              <a:bodyPr>
                <a:noAutofit/>
              </a:bodyPr>
              <a:lstStyle/>
              <a:p>
                <a:pPr>
                  <a:lnSpc>
                    <a:spcPct val="100000"/>
                  </a:lnSpc>
                  <a:buFont typeface="Wingdings" panose="05000000000000000000" pitchFamily="2" charset="2"/>
                  <a:buChar char="§"/>
                </a:pPr>
                <a:r>
                  <a:rPr lang="en-US" sz="2800" dirty="0"/>
                  <a:t> The radial heat conduction equation (above) is solved with an implicit  finite difference approximation </a:t>
                </a:r>
                <a:r>
                  <a:rPr lang="en-US" sz="2000" i="1" dirty="0">
                    <a:solidFill>
                      <a:schemeClr val="bg1">
                        <a:lumMod val="50000"/>
                      </a:schemeClr>
                    </a:solidFill>
                  </a:rPr>
                  <a:t>(Henke et al. 2012)</a:t>
                </a:r>
                <a:endParaRPr lang="en-US" sz="2000" dirty="0"/>
              </a:p>
              <a:p>
                <a:pPr>
                  <a:lnSpc>
                    <a:spcPct val="100000"/>
                  </a:lnSpc>
                  <a:buFont typeface="Wingdings" panose="05000000000000000000" pitchFamily="2" charset="2"/>
                  <a:buChar char="§"/>
                </a:pPr>
                <a:r>
                  <a:rPr lang="en-US" sz="2800" dirty="0"/>
                  <a:t> The important parameters of this model are </a:t>
                </a:r>
                <a14:m>
                  <m:oMath xmlns:m="http://schemas.openxmlformats.org/officeDocument/2006/math">
                    <m:r>
                      <a:rPr lang="en-US" sz="2800" b="1" i="1" smtClean="0">
                        <a:solidFill>
                          <a:schemeClr val="accent2">
                            <a:lumMod val="75000"/>
                          </a:schemeClr>
                        </a:solidFill>
                        <a:latin typeface="Cambria Math" panose="02040503050406030204" pitchFamily="18" charset="0"/>
                      </a:rPr>
                      <m:t>𝛠</m:t>
                    </m:r>
                  </m:oMath>
                </a14:m>
                <a:r>
                  <a:rPr lang="en-US" sz="2800" dirty="0"/>
                  <a:t>, the material density,</a:t>
                </a:r>
                <a:r>
                  <a:rPr lang="en-US" sz="2800" dirty="0">
                    <a:solidFill>
                      <a:srgbClr val="836967"/>
                    </a:solidFill>
                  </a:rPr>
                  <a:t> </a:t>
                </a:r>
                <a14:m>
                  <m:oMath xmlns:m="http://schemas.openxmlformats.org/officeDocument/2006/math">
                    <m:sSub>
                      <m:sSubPr>
                        <m:ctrlPr>
                          <a:rPr lang="en-US" sz="2800" b="1" i="1" smtClean="0">
                            <a:solidFill>
                              <a:schemeClr val="accent2">
                                <a:lumMod val="75000"/>
                              </a:schemeClr>
                            </a:solidFill>
                            <a:latin typeface="Cambria Math" panose="02040503050406030204" pitchFamily="18" charset="0"/>
                          </a:rPr>
                        </m:ctrlPr>
                      </m:sSubPr>
                      <m:e>
                        <m:r>
                          <a:rPr lang="en-US" sz="2800" b="1" i="1">
                            <a:solidFill>
                              <a:schemeClr val="accent2">
                                <a:lumMod val="75000"/>
                              </a:schemeClr>
                            </a:solidFill>
                            <a:latin typeface="Cambria Math" panose="02040503050406030204" pitchFamily="18" charset="0"/>
                          </a:rPr>
                          <m:t>𝒄</m:t>
                        </m:r>
                      </m:e>
                      <m:sub>
                        <m:r>
                          <a:rPr lang="en-US" sz="2800" b="1" i="1">
                            <a:solidFill>
                              <a:schemeClr val="accent2">
                                <a:lumMod val="75000"/>
                              </a:schemeClr>
                            </a:solidFill>
                            <a:latin typeface="Cambria Math" panose="02040503050406030204" pitchFamily="18" charset="0"/>
                          </a:rPr>
                          <m:t>𝒑</m:t>
                        </m:r>
                      </m:sub>
                    </m:sSub>
                  </m:oMath>
                </a14:m>
                <a:r>
                  <a:rPr lang="en-US" sz="2800" dirty="0"/>
                  <a:t>, the specific heat capacity, </a:t>
                </a:r>
                <a:r>
                  <a:rPr lang="en-US" sz="2800" b="1" dirty="0">
                    <a:solidFill>
                      <a:schemeClr val="accent2">
                        <a:lumMod val="75000"/>
                      </a:schemeClr>
                    </a:solidFill>
                  </a:rPr>
                  <a:t>K</a:t>
                </a:r>
                <a:r>
                  <a:rPr lang="en-US" sz="2800" dirty="0"/>
                  <a:t>, the thermal conductivity, and </a:t>
                </a:r>
                <a:r>
                  <a:rPr lang="en-US" sz="2800" b="1" dirty="0">
                    <a:solidFill>
                      <a:schemeClr val="accent2">
                        <a:lumMod val="75000"/>
                      </a:schemeClr>
                    </a:solidFill>
                  </a:rPr>
                  <a:t>h</a:t>
                </a:r>
                <a:r>
                  <a:rPr lang="en-US" sz="2800" dirty="0"/>
                  <a:t>, the heat source. T is temperature, t is time, and r is radial position.</a:t>
                </a:r>
              </a:p>
              <a:p>
                <a:pPr>
                  <a:lnSpc>
                    <a:spcPct val="100000"/>
                  </a:lnSpc>
                  <a:buFont typeface="Wingdings" panose="05000000000000000000" pitchFamily="2" charset="2"/>
                  <a:buChar char="§"/>
                </a:pPr>
                <a:r>
                  <a:rPr lang="en-US" sz="2800" dirty="0"/>
                  <a:t> The heat source of parent bodies is primarily the decay of </a:t>
                </a:r>
                <a:r>
                  <a:rPr lang="en-US" sz="2800" baseline="30000" dirty="0"/>
                  <a:t>26</a:t>
                </a:r>
                <a:r>
                  <a:rPr lang="en-US" sz="2800" dirty="0"/>
                  <a:t>Al, and its magnitude is proportional to the body’s initial aluminum abundance </a:t>
                </a:r>
              </a:p>
              <a:p>
                <a:pPr>
                  <a:lnSpc>
                    <a:spcPct val="100000"/>
                  </a:lnSpc>
                  <a:buFont typeface="Wingdings" panose="05000000000000000000" pitchFamily="2" charset="2"/>
                  <a:buChar char="§"/>
                </a:pPr>
                <a:r>
                  <a:rPr lang="en-US" sz="2800" dirty="0"/>
                  <a:t> The thermal model uses experimentally determined equations and values for these parameters</a:t>
                </a:r>
                <a:endParaRPr lang="en-US" sz="2800" dirty="0">
                  <a:effectLst/>
                  <a:ea typeface="Calibri" panose="020F0502020204030204" pitchFamily="34" charset="0"/>
                  <a:cs typeface="Times New Roman" panose="02020603050405020304" pitchFamily="18" charset="0"/>
                </a:endParaRPr>
              </a:p>
            </p:txBody>
          </p:sp>
        </mc:Choice>
        <mc:Fallback>
          <p:sp>
            <p:nvSpPr>
              <p:cNvPr id="3" name="Content Placeholder 2">
                <a:extLst>
                  <a:ext uri="{FF2B5EF4-FFF2-40B4-BE49-F238E27FC236}">
                    <a16:creationId xmlns:a16="http://schemas.microsoft.com/office/drawing/2014/main" id="{645A26C7-4607-4EFA-9E6E-22322AF44A42}"/>
                  </a:ext>
                </a:extLst>
              </p:cNvPr>
              <p:cNvSpPr>
                <a:spLocks noGrp="1" noRot="1" noChangeAspect="1" noMove="1" noResize="1" noEditPoints="1" noAdjustHandles="1" noChangeArrowheads="1" noChangeShapeType="1" noTextEdit="1"/>
              </p:cNvSpPr>
              <p:nvPr>
                <p:ph idx="1"/>
              </p:nvPr>
            </p:nvSpPr>
            <p:spPr>
              <a:xfrm>
                <a:off x="895349" y="1685925"/>
                <a:ext cx="10382251" cy="4933950"/>
              </a:xfrm>
              <a:blipFill>
                <a:blip r:embed="rId2"/>
                <a:stretch>
                  <a:fillRect l="-1468" t="-136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0966B565-399B-4EE1-AC14-A62E7FF1879A}"/>
                  </a:ext>
                </a:extLst>
              </p:cNvPr>
              <p:cNvSpPr txBox="1"/>
              <p:nvPr/>
            </p:nvSpPr>
            <p:spPr>
              <a:xfrm>
                <a:off x="5114925" y="780395"/>
                <a:ext cx="5276850" cy="829330"/>
              </a:xfrm>
              <a:prstGeom prst="rect">
                <a:avLst/>
              </a:prstGeom>
              <a:noFill/>
              <a:ln>
                <a:solidFill>
                  <a:schemeClr val="tx1"/>
                </a:solidFill>
              </a:ln>
            </p:spPr>
            <p:txBody>
              <a:bodyPr wrap="square">
                <a:spAutoFit/>
              </a:bodyPr>
              <a:lstStyle/>
              <a:p>
                <a14:m>
                  <m:oMath xmlns:m="http://schemas.openxmlformats.org/officeDocument/2006/math">
                    <m:r>
                      <m:rPr>
                        <m:sty m:val="p"/>
                      </m:rPr>
                      <a:rPr lang="en-US" sz="3200" smtClean="0">
                        <a:solidFill>
                          <a:schemeClr val="accent2">
                            <a:lumMod val="75000"/>
                          </a:schemeClr>
                        </a:solidFill>
                        <a:latin typeface="Cambria Math" panose="02040503050406030204" pitchFamily="18" charset="0"/>
                      </a:rPr>
                      <m:t>ϱ</m:t>
                    </m:r>
                    <m:r>
                      <a:rPr lang="en-US" sz="3200" i="1">
                        <a:solidFill>
                          <a:schemeClr val="accent2">
                            <a:lumMod val="75000"/>
                          </a:schemeClr>
                        </a:solidFill>
                        <a:latin typeface="Cambria Math" panose="02040503050406030204" pitchFamily="18" charset="0"/>
                      </a:rPr>
                      <m:t> </m:t>
                    </m:r>
                    <m:sSub>
                      <m:sSubPr>
                        <m:ctrlPr>
                          <a:rPr lang="en-US" sz="3200" i="1">
                            <a:solidFill>
                              <a:schemeClr val="accent2">
                                <a:lumMod val="75000"/>
                              </a:schemeClr>
                            </a:solidFill>
                            <a:latin typeface="Cambria Math" panose="02040503050406030204" pitchFamily="18" charset="0"/>
                          </a:rPr>
                        </m:ctrlPr>
                      </m:sSubPr>
                      <m:e>
                        <m:r>
                          <a:rPr lang="en-US" sz="3200" i="1">
                            <a:solidFill>
                              <a:schemeClr val="accent2">
                                <a:lumMod val="75000"/>
                              </a:schemeClr>
                            </a:solidFill>
                            <a:latin typeface="Cambria Math" panose="02040503050406030204" pitchFamily="18" charset="0"/>
                          </a:rPr>
                          <m:t>𝑐</m:t>
                        </m:r>
                      </m:e>
                      <m:sub>
                        <m:r>
                          <a:rPr lang="en-US" sz="3200" i="1">
                            <a:solidFill>
                              <a:schemeClr val="accent2">
                                <a:lumMod val="75000"/>
                              </a:schemeClr>
                            </a:solidFill>
                            <a:latin typeface="Cambria Math" panose="02040503050406030204" pitchFamily="18" charset="0"/>
                          </a:rPr>
                          <m:t>𝑝</m:t>
                        </m:r>
                      </m:sub>
                    </m:sSub>
                    <m:f>
                      <m:fPr>
                        <m:ctrlPr>
                          <a:rPr lang="en-US" sz="3200" i="1">
                            <a:solidFill>
                              <a:srgbClr val="836967"/>
                            </a:solidFill>
                            <a:latin typeface="Cambria Math" panose="02040503050406030204" pitchFamily="18" charset="0"/>
                          </a:rPr>
                        </m:ctrlPr>
                      </m:fPr>
                      <m:num>
                        <m:r>
                          <a:rPr lang="en-US" sz="3200" i="0">
                            <a:latin typeface="Cambria Math" panose="02040503050406030204" pitchFamily="18" charset="0"/>
                          </a:rPr>
                          <m:t>𝜕</m:t>
                        </m:r>
                        <m:r>
                          <a:rPr lang="en-US" sz="3200" i="1">
                            <a:latin typeface="Cambria Math" panose="02040503050406030204" pitchFamily="18" charset="0"/>
                          </a:rPr>
                          <m:t>𝑇</m:t>
                        </m:r>
                      </m:num>
                      <m:den>
                        <m:r>
                          <a:rPr lang="en-US" sz="3200" i="0">
                            <a:latin typeface="Cambria Math" panose="02040503050406030204" pitchFamily="18" charset="0"/>
                          </a:rPr>
                          <m:t>𝜕</m:t>
                        </m:r>
                        <m:r>
                          <a:rPr lang="en-US" sz="3200" i="1">
                            <a:latin typeface="Cambria Math" panose="02040503050406030204" pitchFamily="18" charset="0"/>
                          </a:rPr>
                          <m:t>𝑡</m:t>
                        </m:r>
                      </m:den>
                    </m:f>
                    <m:r>
                      <a:rPr lang="en-US" sz="3200" i="0">
                        <a:latin typeface="Cambria Math" panose="02040503050406030204" pitchFamily="18" charset="0"/>
                      </a:rPr>
                      <m:t>=</m:t>
                    </m:r>
                    <m:f>
                      <m:fPr>
                        <m:ctrlPr>
                          <a:rPr lang="en-US" sz="3200" i="1">
                            <a:solidFill>
                              <a:srgbClr val="836967"/>
                            </a:solidFill>
                            <a:latin typeface="Cambria Math" panose="02040503050406030204" pitchFamily="18" charset="0"/>
                          </a:rPr>
                        </m:ctrlPr>
                      </m:fPr>
                      <m:num>
                        <m:r>
                          <a:rPr lang="en-US" sz="3200" i="0">
                            <a:latin typeface="Cambria Math" panose="02040503050406030204" pitchFamily="18" charset="0"/>
                          </a:rPr>
                          <m:t>1</m:t>
                        </m:r>
                      </m:num>
                      <m:den>
                        <m:sSup>
                          <m:sSupPr>
                            <m:ctrlPr>
                              <a:rPr lang="en-US" sz="3200" i="1">
                                <a:solidFill>
                                  <a:srgbClr val="836967"/>
                                </a:solidFill>
                                <a:latin typeface="Cambria Math" panose="02040503050406030204" pitchFamily="18" charset="0"/>
                              </a:rPr>
                            </m:ctrlPr>
                          </m:sSupPr>
                          <m:e>
                            <m:r>
                              <a:rPr lang="en-US" sz="3200" i="1">
                                <a:latin typeface="Cambria Math" panose="02040503050406030204" pitchFamily="18" charset="0"/>
                              </a:rPr>
                              <m:t>𝑟</m:t>
                            </m:r>
                          </m:e>
                          <m:sup>
                            <m:r>
                              <a:rPr lang="en-US" sz="3200" i="0">
                                <a:latin typeface="Cambria Math" panose="02040503050406030204" pitchFamily="18" charset="0"/>
                              </a:rPr>
                              <m:t>2</m:t>
                            </m:r>
                          </m:sup>
                        </m:sSup>
                      </m:den>
                    </m:f>
                    <m:f>
                      <m:fPr>
                        <m:ctrlPr>
                          <a:rPr lang="en-US" sz="3200" i="1">
                            <a:solidFill>
                              <a:srgbClr val="836967"/>
                            </a:solidFill>
                            <a:latin typeface="Cambria Math" panose="02040503050406030204" pitchFamily="18" charset="0"/>
                          </a:rPr>
                        </m:ctrlPr>
                      </m:fPr>
                      <m:num>
                        <m:r>
                          <a:rPr lang="en-US" sz="3200" i="0">
                            <a:latin typeface="Cambria Math" panose="02040503050406030204" pitchFamily="18" charset="0"/>
                          </a:rPr>
                          <m:t>𝜕</m:t>
                        </m:r>
                      </m:num>
                      <m:den>
                        <m:r>
                          <a:rPr lang="en-US" sz="3200" i="0">
                            <a:latin typeface="Cambria Math" panose="02040503050406030204" pitchFamily="18" charset="0"/>
                          </a:rPr>
                          <m:t>𝜕</m:t>
                        </m:r>
                        <m:r>
                          <a:rPr lang="en-US" sz="3200" i="1">
                            <a:latin typeface="Cambria Math" panose="02040503050406030204" pitchFamily="18" charset="0"/>
                          </a:rPr>
                          <m:t>𝑟</m:t>
                        </m:r>
                      </m:den>
                    </m:f>
                    <m:d>
                      <m:dPr>
                        <m:ctrlPr>
                          <a:rPr lang="en-US" sz="3200" i="1">
                            <a:solidFill>
                              <a:srgbClr val="836967"/>
                            </a:solidFill>
                            <a:latin typeface="Cambria Math" panose="02040503050406030204" pitchFamily="18" charset="0"/>
                          </a:rPr>
                        </m:ctrlPr>
                      </m:dPr>
                      <m:e>
                        <m:sSup>
                          <m:sSupPr>
                            <m:ctrlPr>
                              <a:rPr lang="en-US" sz="3200" i="1">
                                <a:solidFill>
                                  <a:srgbClr val="836967"/>
                                </a:solidFill>
                                <a:latin typeface="Cambria Math" panose="02040503050406030204" pitchFamily="18" charset="0"/>
                              </a:rPr>
                            </m:ctrlPr>
                          </m:sSupPr>
                          <m:e>
                            <m:r>
                              <a:rPr lang="en-US" sz="3200" i="1">
                                <a:latin typeface="Cambria Math" panose="02040503050406030204" pitchFamily="18" charset="0"/>
                              </a:rPr>
                              <m:t>𝑟</m:t>
                            </m:r>
                          </m:e>
                          <m:sup>
                            <m:r>
                              <a:rPr lang="en-US" sz="3200" i="0">
                                <a:latin typeface="Cambria Math" panose="02040503050406030204" pitchFamily="18" charset="0"/>
                              </a:rPr>
                              <m:t>2</m:t>
                            </m:r>
                          </m:sup>
                        </m:sSup>
                        <m:r>
                          <a:rPr lang="en-US" sz="3200" i="1" smtClean="0">
                            <a:solidFill>
                              <a:schemeClr val="accent2">
                                <a:lumMod val="75000"/>
                              </a:schemeClr>
                            </a:solidFill>
                            <a:latin typeface="Cambria Math" panose="02040503050406030204" pitchFamily="18" charset="0"/>
                          </a:rPr>
                          <m:t>𝐾</m:t>
                        </m:r>
                        <m:f>
                          <m:fPr>
                            <m:ctrlPr>
                              <a:rPr lang="en-US" sz="3200" i="1">
                                <a:solidFill>
                                  <a:srgbClr val="836967"/>
                                </a:solidFill>
                                <a:latin typeface="Cambria Math" panose="02040503050406030204" pitchFamily="18" charset="0"/>
                              </a:rPr>
                            </m:ctrlPr>
                          </m:fPr>
                          <m:num>
                            <m:r>
                              <a:rPr lang="en-US" sz="3200" i="0">
                                <a:latin typeface="Cambria Math" panose="02040503050406030204" pitchFamily="18" charset="0"/>
                              </a:rPr>
                              <m:t>𝜕</m:t>
                            </m:r>
                            <m:r>
                              <a:rPr lang="en-US" sz="3200" i="1">
                                <a:latin typeface="Cambria Math" panose="02040503050406030204" pitchFamily="18" charset="0"/>
                              </a:rPr>
                              <m:t>𝑇</m:t>
                            </m:r>
                          </m:num>
                          <m:den>
                            <m:r>
                              <a:rPr lang="en-US" sz="3200" i="0">
                                <a:latin typeface="Cambria Math" panose="02040503050406030204" pitchFamily="18" charset="0"/>
                              </a:rPr>
                              <m:t>𝜕</m:t>
                            </m:r>
                            <m:r>
                              <a:rPr lang="en-US" sz="3200" i="1">
                                <a:latin typeface="Cambria Math" panose="02040503050406030204" pitchFamily="18" charset="0"/>
                              </a:rPr>
                              <m:t>𝑟</m:t>
                            </m:r>
                          </m:den>
                        </m:f>
                      </m:e>
                    </m:d>
                    <m:r>
                      <a:rPr lang="en-US" sz="3200" i="0">
                        <a:latin typeface="Cambria Math" panose="02040503050406030204" pitchFamily="18" charset="0"/>
                      </a:rPr>
                      <m:t>+</m:t>
                    </m:r>
                    <m:r>
                      <m:rPr>
                        <m:sty m:val="p"/>
                      </m:rPr>
                      <a:rPr lang="en-US" sz="3200" smtClean="0">
                        <a:solidFill>
                          <a:schemeClr val="accent2">
                            <a:lumMod val="75000"/>
                          </a:schemeClr>
                        </a:solidFill>
                        <a:latin typeface="Cambria Math" panose="02040503050406030204" pitchFamily="18" charset="0"/>
                      </a:rPr>
                      <m:t>ϱ</m:t>
                    </m:r>
                    <m:r>
                      <a:rPr lang="en-US" sz="3200" i="1">
                        <a:solidFill>
                          <a:schemeClr val="accent2">
                            <a:lumMod val="75000"/>
                          </a:schemeClr>
                        </a:solidFill>
                        <a:latin typeface="Cambria Math" panose="02040503050406030204" pitchFamily="18" charset="0"/>
                      </a:rPr>
                      <m:t>h</m:t>
                    </m:r>
                    <m:r>
                      <a:rPr lang="en-US" sz="3200" b="0" i="1" smtClean="0">
                        <a:latin typeface="Cambria Math" panose="02040503050406030204" pitchFamily="18" charset="0"/>
                      </a:rPr>
                      <m:t> </m:t>
                    </m:r>
                  </m:oMath>
                </a14:m>
                <a:r>
                  <a:rPr lang="en-US" sz="3200" dirty="0"/>
                  <a:t> </a:t>
                </a:r>
              </a:p>
            </p:txBody>
          </p:sp>
        </mc:Choice>
        <mc:Fallback xmlns="">
          <p:sp>
            <p:nvSpPr>
              <p:cNvPr id="5" name="TextBox 4">
                <a:extLst>
                  <a:ext uri="{FF2B5EF4-FFF2-40B4-BE49-F238E27FC236}">
                    <a16:creationId xmlns:a16="http://schemas.microsoft.com/office/drawing/2014/main" id="{0966B565-399B-4EE1-AC14-A62E7FF1879A}"/>
                  </a:ext>
                </a:extLst>
              </p:cNvPr>
              <p:cNvSpPr txBox="1">
                <a:spLocks noRot="1" noChangeAspect="1" noMove="1" noResize="1" noEditPoints="1" noAdjustHandles="1" noChangeArrowheads="1" noChangeShapeType="1" noTextEdit="1"/>
              </p:cNvSpPr>
              <p:nvPr/>
            </p:nvSpPr>
            <p:spPr>
              <a:xfrm>
                <a:off x="5114925" y="780395"/>
                <a:ext cx="5276850" cy="829330"/>
              </a:xfrm>
              <a:prstGeom prst="rect">
                <a:avLst/>
              </a:prstGeom>
              <a:blipFill>
                <a:blip r:embed="rId3"/>
                <a:stretch>
                  <a:fillRect/>
                </a:stretch>
              </a:blipFill>
              <a:ln>
                <a:solidFill>
                  <a:schemeClr val="tx1"/>
                </a:solidFill>
              </a:ln>
            </p:spPr>
            <p:txBody>
              <a:bodyPr/>
              <a:lstStyle/>
              <a:p>
                <a:r>
                  <a:rPr lang="en-US">
                    <a:noFill/>
                  </a:rPr>
                  <a:t> </a:t>
                </a:r>
              </a:p>
            </p:txBody>
          </p:sp>
        </mc:Fallback>
      </mc:AlternateContent>
      <p:sp>
        <p:nvSpPr>
          <p:cNvPr id="6" name="TextBox 5">
            <a:extLst>
              <a:ext uri="{FF2B5EF4-FFF2-40B4-BE49-F238E27FC236}">
                <a16:creationId xmlns:a16="http://schemas.microsoft.com/office/drawing/2014/main" id="{0CE5F751-0A63-4519-96B7-D34ED123983C}"/>
              </a:ext>
            </a:extLst>
          </p:cNvPr>
          <p:cNvSpPr txBox="1"/>
          <p:nvPr/>
        </p:nvSpPr>
        <p:spPr>
          <a:xfrm>
            <a:off x="11706225" y="0"/>
            <a:ext cx="485775" cy="584775"/>
          </a:xfrm>
          <a:prstGeom prst="rect">
            <a:avLst/>
          </a:prstGeom>
          <a:noFill/>
          <a:ln w="28575">
            <a:solidFill>
              <a:schemeClr val="tx1"/>
            </a:solidFill>
          </a:ln>
        </p:spPr>
        <p:txBody>
          <a:bodyPr wrap="square" rtlCol="0">
            <a:spAutoFit/>
          </a:bodyPr>
          <a:lstStyle/>
          <a:p>
            <a:pPr algn="ctr"/>
            <a:r>
              <a:rPr lang="en-US" sz="3200" b="1" dirty="0"/>
              <a:t>3</a:t>
            </a:r>
          </a:p>
        </p:txBody>
      </p:sp>
      <p:pic>
        <p:nvPicPr>
          <p:cNvPr id="7" name="Picture 6" descr="A picture containing text, device&#10;&#10;Description automatically generated">
            <a:extLst>
              <a:ext uri="{FF2B5EF4-FFF2-40B4-BE49-F238E27FC236}">
                <a16:creationId xmlns:a16="http://schemas.microsoft.com/office/drawing/2014/main" id="{FCA9C653-2DA0-4FF5-9146-75517EB3D4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610" y="536231"/>
            <a:ext cx="872487" cy="1164770"/>
          </a:xfrm>
          <a:prstGeom prst="rect">
            <a:avLst/>
          </a:prstGeom>
        </p:spPr>
      </p:pic>
    </p:spTree>
    <p:extLst>
      <p:ext uri="{BB962C8B-B14F-4D97-AF65-F5344CB8AC3E}">
        <p14:creationId xmlns:p14="http://schemas.microsoft.com/office/powerpoint/2010/main" val="3065543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7C490-A84C-48E3-BE6D-718A971CC66B}"/>
              </a:ext>
            </a:extLst>
          </p:cNvPr>
          <p:cNvSpPr>
            <a:spLocks noGrp="1"/>
          </p:cNvSpPr>
          <p:nvPr>
            <p:ph type="title"/>
          </p:nvPr>
        </p:nvSpPr>
        <p:spPr>
          <a:xfrm>
            <a:off x="728852" y="781049"/>
            <a:ext cx="9720072" cy="952501"/>
          </a:xfrm>
        </p:spPr>
        <p:txBody>
          <a:bodyPr/>
          <a:lstStyle/>
          <a:p>
            <a:r>
              <a:rPr lang="en-US" dirty="0">
                <a:solidFill>
                  <a:schemeClr val="accent5"/>
                </a:solidFill>
              </a:rPr>
              <a:t>applying thermal constraints</a:t>
            </a:r>
          </a:p>
        </p:txBody>
      </p:sp>
      <p:sp>
        <p:nvSpPr>
          <p:cNvPr id="3" name="Content Placeholder 2">
            <a:extLst>
              <a:ext uri="{FF2B5EF4-FFF2-40B4-BE49-F238E27FC236}">
                <a16:creationId xmlns:a16="http://schemas.microsoft.com/office/drawing/2014/main" id="{645A26C7-4607-4EFA-9E6E-22322AF44A42}"/>
              </a:ext>
            </a:extLst>
          </p:cNvPr>
          <p:cNvSpPr>
            <a:spLocks noGrp="1"/>
          </p:cNvSpPr>
          <p:nvPr>
            <p:ph idx="1"/>
          </p:nvPr>
        </p:nvSpPr>
        <p:spPr>
          <a:xfrm>
            <a:off x="95250" y="1808936"/>
            <a:ext cx="6753225" cy="4706163"/>
          </a:xfrm>
        </p:spPr>
        <p:txBody>
          <a:bodyPr>
            <a:noAutofit/>
          </a:bodyPr>
          <a:lstStyle/>
          <a:p>
            <a:pPr>
              <a:lnSpc>
                <a:spcPct val="100000"/>
              </a:lnSpc>
              <a:buFont typeface="Wingdings" panose="05000000000000000000" pitchFamily="2" charset="2"/>
              <a:buChar char="§"/>
            </a:pPr>
            <a:r>
              <a:rPr lang="en-US" sz="2800" dirty="0">
                <a:effectLst/>
                <a:ea typeface="Calibri" panose="020F0502020204030204" pitchFamily="34" charset="0"/>
                <a:cs typeface="Times New Roman" panose="02020603050405020304" pitchFamily="18" charset="0"/>
              </a:rPr>
              <a:t> The max core temperatures of several simulated parent bodies with varying radius and formation time values were collected (grey dots) and interpolated (color map)</a:t>
            </a:r>
          </a:p>
          <a:p>
            <a:pPr>
              <a:lnSpc>
                <a:spcPct val="100000"/>
              </a:lnSpc>
              <a:buFont typeface="Wingdings" panose="05000000000000000000" pitchFamily="2" charset="2"/>
              <a:buChar char="§"/>
            </a:pPr>
            <a:r>
              <a:rPr lang="en-US" sz="2800" dirty="0">
                <a:ea typeface="Calibri" panose="020F0502020204030204" pitchFamily="34" charset="0"/>
                <a:cs typeface="Times New Roman" panose="02020603050405020304" pitchFamily="18" charset="0"/>
              </a:rPr>
              <a:t> The thermal constraints (black lines) from Itokawa were then fitted to this data</a:t>
            </a:r>
          </a:p>
          <a:p>
            <a:pPr>
              <a:lnSpc>
                <a:spcPct val="100000"/>
              </a:lnSpc>
              <a:buFont typeface="Wingdings" panose="05000000000000000000" pitchFamily="2" charset="2"/>
              <a:buChar char="§"/>
            </a:pPr>
            <a:r>
              <a:rPr lang="en-US" sz="2800" dirty="0">
                <a:ea typeface="Calibri" panose="020F0502020204030204" pitchFamily="34" charset="0"/>
                <a:cs typeface="Times New Roman" panose="02020603050405020304" pitchFamily="18" charset="0"/>
              </a:rPr>
              <a:t> These lines constrain the range of valid radius and formation time values for Itokawa’s parent body, if the model is perfectly correct</a:t>
            </a:r>
          </a:p>
        </p:txBody>
      </p:sp>
      <p:grpSp>
        <p:nvGrpSpPr>
          <p:cNvPr id="9" name="Group 8">
            <a:extLst>
              <a:ext uri="{FF2B5EF4-FFF2-40B4-BE49-F238E27FC236}">
                <a16:creationId xmlns:a16="http://schemas.microsoft.com/office/drawing/2014/main" id="{14600A70-68D5-4990-9989-EE80C0A78E60}"/>
              </a:ext>
            </a:extLst>
          </p:cNvPr>
          <p:cNvGrpSpPr/>
          <p:nvPr/>
        </p:nvGrpSpPr>
        <p:grpSpPr>
          <a:xfrm>
            <a:off x="6762602" y="1514474"/>
            <a:ext cx="5334148" cy="5000625"/>
            <a:chOff x="6275670" y="1562100"/>
            <a:chExt cx="5263866" cy="4914900"/>
          </a:xfrm>
        </p:grpSpPr>
        <p:pic>
          <p:nvPicPr>
            <p:cNvPr id="5" name="Picture 4">
              <a:extLst>
                <a:ext uri="{FF2B5EF4-FFF2-40B4-BE49-F238E27FC236}">
                  <a16:creationId xmlns:a16="http://schemas.microsoft.com/office/drawing/2014/main" id="{510805B9-918A-4B15-B4C0-4F2C673C538D}"/>
                </a:ext>
              </a:extLst>
            </p:cNvPr>
            <p:cNvPicPr>
              <a:picLocks noChangeAspect="1"/>
            </p:cNvPicPr>
            <p:nvPr/>
          </p:nvPicPr>
          <p:blipFill rotWithShape="1">
            <a:blip r:embed="rId2"/>
            <a:srcRect l="2947" t="7406" r="10703"/>
            <a:stretch/>
          </p:blipFill>
          <p:spPr>
            <a:xfrm>
              <a:off x="6275670" y="1562100"/>
              <a:ext cx="5263865" cy="4914900"/>
            </a:xfrm>
            <a:prstGeom prst="rect">
              <a:avLst/>
            </a:prstGeom>
          </p:spPr>
        </p:pic>
        <p:sp>
          <p:nvSpPr>
            <p:cNvPr id="6" name="TextBox 5">
              <a:extLst>
                <a:ext uri="{FF2B5EF4-FFF2-40B4-BE49-F238E27FC236}">
                  <a16:creationId xmlns:a16="http://schemas.microsoft.com/office/drawing/2014/main" id="{3C2872E1-1544-42C1-A9A1-8367F1FF6EB2}"/>
                </a:ext>
              </a:extLst>
            </p:cNvPr>
            <p:cNvSpPr txBox="1"/>
            <p:nvPr/>
          </p:nvSpPr>
          <p:spPr>
            <a:xfrm>
              <a:off x="11396661" y="1654718"/>
              <a:ext cx="142875" cy="307777"/>
            </a:xfrm>
            <a:prstGeom prst="rect">
              <a:avLst/>
            </a:prstGeom>
            <a:noFill/>
          </p:spPr>
          <p:txBody>
            <a:bodyPr wrap="square" rtlCol="0">
              <a:spAutoFit/>
            </a:bodyPr>
            <a:lstStyle/>
            <a:p>
              <a:r>
                <a:rPr lang="en-US" sz="1400" dirty="0"/>
                <a:t>+</a:t>
              </a:r>
            </a:p>
          </p:txBody>
        </p:sp>
        <p:sp>
          <p:nvSpPr>
            <p:cNvPr id="8" name="TextBox 7">
              <a:extLst>
                <a:ext uri="{FF2B5EF4-FFF2-40B4-BE49-F238E27FC236}">
                  <a16:creationId xmlns:a16="http://schemas.microsoft.com/office/drawing/2014/main" id="{8B74830C-58D4-48E7-A69C-0F93421716B3}"/>
                </a:ext>
              </a:extLst>
            </p:cNvPr>
            <p:cNvSpPr txBox="1"/>
            <p:nvPr/>
          </p:nvSpPr>
          <p:spPr>
            <a:xfrm>
              <a:off x="11325224" y="5731497"/>
              <a:ext cx="142875" cy="307777"/>
            </a:xfrm>
            <a:prstGeom prst="rect">
              <a:avLst/>
            </a:prstGeom>
            <a:noFill/>
          </p:spPr>
          <p:txBody>
            <a:bodyPr wrap="square" rtlCol="0">
              <a:spAutoFit/>
            </a:bodyPr>
            <a:lstStyle/>
            <a:p>
              <a:r>
                <a:rPr lang="en-US" sz="1400" dirty="0"/>
                <a:t>-</a:t>
              </a:r>
            </a:p>
          </p:txBody>
        </p:sp>
      </p:grpSp>
      <p:sp>
        <p:nvSpPr>
          <p:cNvPr id="10" name="TextBox 9">
            <a:extLst>
              <a:ext uri="{FF2B5EF4-FFF2-40B4-BE49-F238E27FC236}">
                <a16:creationId xmlns:a16="http://schemas.microsoft.com/office/drawing/2014/main" id="{CC3808C6-04C5-4939-8BC2-906A8A2E49C6}"/>
              </a:ext>
            </a:extLst>
          </p:cNvPr>
          <p:cNvSpPr txBox="1"/>
          <p:nvPr/>
        </p:nvSpPr>
        <p:spPr>
          <a:xfrm>
            <a:off x="11706225" y="0"/>
            <a:ext cx="485775" cy="584775"/>
          </a:xfrm>
          <a:prstGeom prst="rect">
            <a:avLst/>
          </a:prstGeom>
          <a:noFill/>
          <a:ln w="28575">
            <a:solidFill>
              <a:schemeClr val="tx1"/>
            </a:solidFill>
          </a:ln>
        </p:spPr>
        <p:txBody>
          <a:bodyPr wrap="square" rtlCol="0">
            <a:spAutoFit/>
          </a:bodyPr>
          <a:lstStyle/>
          <a:p>
            <a:pPr algn="ctr"/>
            <a:r>
              <a:rPr lang="en-US" sz="3200" b="1" dirty="0"/>
              <a:t>4</a:t>
            </a:r>
          </a:p>
        </p:txBody>
      </p:sp>
      <p:pic>
        <p:nvPicPr>
          <p:cNvPr id="11" name="Picture 10" descr="A picture containing text, device&#10;&#10;Description automatically generated">
            <a:extLst>
              <a:ext uri="{FF2B5EF4-FFF2-40B4-BE49-F238E27FC236}">
                <a16:creationId xmlns:a16="http://schemas.microsoft.com/office/drawing/2014/main" id="{8CF6721A-AF1F-4CDB-8BDA-3A5E806054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610" y="536231"/>
            <a:ext cx="872487" cy="1164770"/>
          </a:xfrm>
          <a:prstGeom prst="rect">
            <a:avLst/>
          </a:prstGeom>
        </p:spPr>
      </p:pic>
    </p:spTree>
    <p:extLst>
      <p:ext uri="{BB962C8B-B14F-4D97-AF65-F5344CB8AC3E}">
        <p14:creationId xmlns:p14="http://schemas.microsoft.com/office/powerpoint/2010/main" val="3353666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7FA9EC8-AFE4-4C3C-862E-6ECF74E4A7D2}"/>
              </a:ext>
            </a:extLst>
          </p:cNvPr>
          <p:cNvPicPr>
            <a:picLocks noChangeAspect="1"/>
          </p:cNvPicPr>
          <p:nvPr/>
        </p:nvPicPr>
        <p:blipFill>
          <a:blip r:embed="rId2"/>
          <a:stretch>
            <a:fillRect/>
          </a:stretch>
        </p:blipFill>
        <p:spPr>
          <a:xfrm>
            <a:off x="6394384" y="1292592"/>
            <a:ext cx="5791118" cy="5565408"/>
          </a:xfrm>
          <a:prstGeom prst="rect">
            <a:avLst/>
          </a:prstGeom>
        </p:spPr>
      </p:pic>
      <p:sp>
        <p:nvSpPr>
          <p:cNvPr id="8" name="Title 1">
            <a:extLst>
              <a:ext uri="{FF2B5EF4-FFF2-40B4-BE49-F238E27FC236}">
                <a16:creationId xmlns:a16="http://schemas.microsoft.com/office/drawing/2014/main" id="{3FF00034-3B68-4584-AB7B-8376D2C2EBD9}"/>
              </a:ext>
            </a:extLst>
          </p:cNvPr>
          <p:cNvSpPr>
            <a:spLocks noGrp="1"/>
          </p:cNvSpPr>
          <p:nvPr>
            <p:ph type="title"/>
          </p:nvPr>
        </p:nvSpPr>
        <p:spPr>
          <a:xfrm>
            <a:off x="871727" y="307680"/>
            <a:ext cx="9720072" cy="1499616"/>
          </a:xfrm>
        </p:spPr>
        <p:txBody>
          <a:bodyPr/>
          <a:lstStyle/>
          <a:p>
            <a:r>
              <a:rPr lang="en-US" dirty="0">
                <a:solidFill>
                  <a:schemeClr val="accent5"/>
                </a:solidFill>
              </a:rPr>
              <a:t>the effects of parameter uncertainty</a:t>
            </a:r>
          </a:p>
        </p:txBody>
      </p:sp>
      <p:sp>
        <p:nvSpPr>
          <p:cNvPr id="3" name="Content Placeholder 2">
            <a:extLst>
              <a:ext uri="{FF2B5EF4-FFF2-40B4-BE49-F238E27FC236}">
                <a16:creationId xmlns:a16="http://schemas.microsoft.com/office/drawing/2014/main" id="{645A26C7-4607-4EFA-9E6E-22322AF44A42}"/>
              </a:ext>
            </a:extLst>
          </p:cNvPr>
          <p:cNvSpPr>
            <a:spLocks noGrp="1"/>
          </p:cNvSpPr>
          <p:nvPr>
            <p:ph idx="1"/>
          </p:nvPr>
        </p:nvSpPr>
        <p:spPr>
          <a:xfrm>
            <a:off x="114301" y="1765305"/>
            <a:ext cx="6534150" cy="1499616"/>
          </a:xfrm>
        </p:spPr>
        <p:txBody>
          <a:bodyPr>
            <a:noAutofit/>
          </a:bodyPr>
          <a:lstStyle/>
          <a:p>
            <a:pPr>
              <a:lnSpc>
                <a:spcPct val="100000"/>
              </a:lnSpc>
              <a:buFont typeface="Wingdings" panose="05000000000000000000" pitchFamily="2" charset="2"/>
              <a:buChar char="§"/>
            </a:pPr>
            <a:r>
              <a:rPr lang="en-US" sz="3000" dirty="0"/>
              <a:t> The true range of allowed radius and formation time values must account for any uncertainties in the model</a:t>
            </a:r>
          </a:p>
          <a:p>
            <a:pPr>
              <a:lnSpc>
                <a:spcPct val="100000"/>
              </a:lnSpc>
              <a:buFont typeface="Wingdings" panose="05000000000000000000" pitchFamily="2" charset="2"/>
              <a:buChar char="§"/>
            </a:pPr>
            <a:r>
              <a:rPr lang="en-US" sz="3000" dirty="0"/>
              <a:t> Conductivity, surface temperature, and density all have negligible effects</a:t>
            </a:r>
          </a:p>
          <a:p>
            <a:pPr>
              <a:lnSpc>
                <a:spcPct val="100000"/>
              </a:lnSpc>
              <a:buFont typeface="Wingdings" panose="05000000000000000000" pitchFamily="2" charset="2"/>
              <a:buChar char="§"/>
            </a:pPr>
            <a:r>
              <a:rPr lang="en-US" sz="3000" dirty="0"/>
              <a:t> Varying heat capacity within uncertainty  leads to significantly different results</a:t>
            </a:r>
          </a:p>
          <a:p>
            <a:pPr>
              <a:lnSpc>
                <a:spcPct val="100000"/>
              </a:lnSpc>
              <a:buFont typeface="Wingdings" panose="05000000000000000000" pitchFamily="2" charset="2"/>
              <a:buChar char="§"/>
            </a:pPr>
            <a:r>
              <a:rPr lang="en-US" sz="3000" dirty="0"/>
              <a:t> Overlaying all the constraint graphs gives a larger range of formation times</a:t>
            </a:r>
          </a:p>
        </p:txBody>
      </p:sp>
      <p:sp>
        <p:nvSpPr>
          <p:cNvPr id="10" name="TextBox 9">
            <a:extLst>
              <a:ext uri="{FF2B5EF4-FFF2-40B4-BE49-F238E27FC236}">
                <a16:creationId xmlns:a16="http://schemas.microsoft.com/office/drawing/2014/main" id="{7975C1A5-9388-4E7B-9008-F8B7412E4249}"/>
              </a:ext>
            </a:extLst>
          </p:cNvPr>
          <p:cNvSpPr txBox="1"/>
          <p:nvPr/>
        </p:nvSpPr>
        <p:spPr>
          <a:xfrm>
            <a:off x="11706225" y="0"/>
            <a:ext cx="485775" cy="584775"/>
          </a:xfrm>
          <a:prstGeom prst="rect">
            <a:avLst/>
          </a:prstGeom>
          <a:noFill/>
          <a:ln w="28575">
            <a:solidFill>
              <a:schemeClr val="tx1"/>
            </a:solidFill>
          </a:ln>
        </p:spPr>
        <p:txBody>
          <a:bodyPr wrap="square" rtlCol="0">
            <a:spAutoFit/>
          </a:bodyPr>
          <a:lstStyle/>
          <a:p>
            <a:pPr algn="ctr"/>
            <a:r>
              <a:rPr lang="en-US" sz="3200" b="1" dirty="0"/>
              <a:t>5</a:t>
            </a:r>
          </a:p>
        </p:txBody>
      </p:sp>
      <p:pic>
        <p:nvPicPr>
          <p:cNvPr id="6" name="Picture 5" descr="A picture containing text, device&#10;&#10;Description automatically generated">
            <a:extLst>
              <a:ext uri="{FF2B5EF4-FFF2-40B4-BE49-F238E27FC236}">
                <a16:creationId xmlns:a16="http://schemas.microsoft.com/office/drawing/2014/main" id="{BDEB9C6D-75C4-4149-9C86-DEFE75A1F1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610" y="536231"/>
            <a:ext cx="872487" cy="1164770"/>
          </a:xfrm>
          <a:prstGeom prst="rect">
            <a:avLst/>
          </a:prstGeom>
        </p:spPr>
      </p:pic>
    </p:spTree>
    <p:extLst>
      <p:ext uri="{BB962C8B-B14F-4D97-AF65-F5344CB8AC3E}">
        <p14:creationId xmlns:p14="http://schemas.microsoft.com/office/powerpoint/2010/main" val="3210695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FF00034-3B68-4584-AB7B-8376D2C2EBD9}"/>
              </a:ext>
            </a:extLst>
          </p:cNvPr>
          <p:cNvSpPr>
            <a:spLocks noGrp="1"/>
          </p:cNvSpPr>
          <p:nvPr>
            <p:ph type="title"/>
          </p:nvPr>
        </p:nvSpPr>
        <p:spPr>
          <a:xfrm>
            <a:off x="871727" y="307680"/>
            <a:ext cx="9720072" cy="1499616"/>
          </a:xfrm>
        </p:spPr>
        <p:txBody>
          <a:bodyPr/>
          <a:lstStyle/>
          <a:p>
            <a:r>
              <a:rPr lang="en-US" dirty="0">
                <a:solidFill>
                  <a:schemeClr val="accent5"/>
                </a:solidFill>
              </a:rPr>
              <a:t>the effects of parameter uncertainty</a:t>
            </a:r>
          </a:p>
        </p:txBody>
      </p:sp>
      <p:sp>
        <p:nvSpPr>
          <p:cNvPr id="9" name="TextBox 8">
            <a:extLst>
              <a:ext uri="{FF2B5EF4-FFF2-40B4-BE49-F238E27FC236}">
                <a16:creationId xmlns:a16="http://schemas.microsoft.com/office/drawing/2014/main" id="{A22F8F9C-5A30-4268-A73E-C88C336A1286}"/>
              </a:ext>
            </a:extLst>
          </p:cNvPr>
          <p:cNvSpPr txBox="1"/>
          <p:nvPr/>
        </p:nvSpPr>
        <p:spPr>
          <a:xfrm>
            <a:off x="11706225" y="0"/>
            <a:ext cx="485775" cy="584775"/>
          </a:xfrm>
          <a:prstGeom prst="rect">
            <a:avLst/>
          </a:prstGeom>
          <a:noFill/>
          <a:ln w="28575">
            <a:solidFill>
              <a:schemeClr val="tx1"/>
            </a:solidFill>
          </a:ln>
        </p:spPr>
        <p:txBody>
          <a:bodyPr wrap="square" rtlCol="0">
            <a:spAutoFit/>
          </a:bodyPr>
          <a:lstStyle/>
          <a:p>
            <a:pPr algn="ctr"/>
            <a:r>
              <a:rPr lang="en-US" sz="3200" b="1" dirty="0"/>
              <a:t>6</a:t>
            </a:r>
          </a:p>
        </p:txBody>
      </p:sp>
      <p:pic>
        <p:nvPicPr>
          <p:cNvPr id="5" name="Picture 4" descr="A picture containing text, device&#10;&#10;Description automatically generated">
            <a:extLst>
              <a:ext uri="{FF2B5EF4-FFF2-40B4-BE49-F238E27FC236}">
                <a16:creationId xmlns:a16="http://schemas.microsoft.com/office/drawing/2014/main" id="{5AA568E3-97B8-4D82-B8F6-475D3C56D7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10" y="536231"/>
            <a:ext cx="872487" cy="1164770"/>
          </a:xfrm>
          <a:prstGeom prst="rect">
            <a:avLst/>
          </a:prstGeom>
        </p:spPr>
      </p:pic>
      <p:graphicFrame>
        <p:nvGraphicFramePr>
          <p:cNvPr id="7" name="Table 9">
            <a:extLst>
              <a:ext uri="{FF2B5EF4-FFF2-40B4-BE49-F238E27FC236}">
                <a16:creationId xmlns:a16="http://schemas.microsoft.com/office/drawing/2014/main" id="{C6917257-0274-4682-86E5-E70181414566}"/>
              </a:ext>
            </a:extLst>
          </p:cNvPr>
          <p:cNvGraphicFramePr>
            <a:graphicFrameLocks noGrp="1"/>
          </p:cNvGraphicFramePr>
          <p:nvPr>
            <p:ph idx="1"/>
            <p:extLst>
              <p:ext uri="{D42A27DB-BD31-4B8C-83A1-F6EECF244321}">
                <p14:modId xmlns:p14="http://schemas.microsoft.com/office/powerpoint/2010/main" val="3764523262"/>
              </p:ext>
            </p:extLst>
          </p:nvPr>
        </p:nvGraphicFramePr>
        <p:xfrm>
          <a:off x="871727" y="2682472"/>
          <a:ext cx="10448546" cy="3017520"/>
        </p:xfrm>
        <a:graphic>
          <a:graphicData uri="http://schemas.openxmlformats.org/drawingml/2006/table">
            <a:tbl>
              <a:tblPr firstRow="1" bandRow="1">
                <a:tableStyleId>{5C22544A-7EE6-4342-B048-85BDC9FD1C3A}</a:tableStyleId>
              </a:tblPr>
              <a:tblGrid>
                <a:gridCol w="2815744">
                  <a:extLst>
                    <a:ext uri="{9D8B030D-6E8A-4147-A177-3AD203B41FA5}">
                      <a16:colId xmlns:a16="http://schemas.microsoft.com/office/drawing/2014/main" val="3795643810"/>
                    </a:ext>
                  </a:extLst>
                </a:gridCol>
                <a:gridCol w="2137576">
                  <a:extLst>
                    <a:ext uri="{9D8B030D-6E8A-4147-A177-3AD203B41FA5}">
                      <a16:colId xmlns:a16="http://schemas.microsoft.com/office/drawing/2014/main" val="1642768091"/>
                    </a:ext>
                  </a:extLst>
                </a:gridCol>
                <a:gridCol w="3176078">
                  <a:extLst>
                    <a:ext uri="{9D8B030D-6E8A-4147-A177-3AD203B41FA5}">
                      <a16:colId xmlns:a16="http://schemas.microsoft.com/office/drawing/2014/main" val="1111512823"/>
                    </a:ext>
                  </a:extLst>
                </a:gridCol>
                <a:gridCol w="2319148">
                  <a:extLst>
                    <a:ext uri="{9D8B030D-6E8A-4147-A177-3AD203B41FA5}">
                      <a16:colId xmlns:a16="http://schemas.microsoft.com/office/drawing/2014/main" val="1820334903"/>
                    </a:ext>
                  </a:extLst>
                </a:gridCol>
              </a:tblGrid>
              <a:tr h="370840">
                <a:tc>
                  <a:txBody>
                    <a:bodyPr/>
                    <a:lstStyle/>
                    <a:p>
                      <a:r>
                        <a:rPr lang="en-US" sz="2400" dirty="0">
                          <a:solidFill>
                            <a:schemeClr val="tx1"/>
                          </a:solidFill>
                        </a:rPr>
                        <a:t>Varied Parameter: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2400" dirty="0">
                          <a:solidFill>
                            <a:schemeClr val="tx1"/>
                          </a:solidFill>
                        </a:rPr>
                        <a:t>Variation of Original Value: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2400" dirty="0">
                          <a:solidFill>
                            <a:schemeClr val="tx1"/>
                          </a:solidFill>
                        </a:rPr>
                        <a:t>Range of Suitable Formation Times </a:t>
                      </a:r>
                      <a:r>
                        <a:rPr lang="en-US" sz="2000" dirty="0">
                          <a:solidFill>
                            <a:schemeClr val="tx1"/>
                          </a:solidFill>
                        </a:rPr>
                        <a:t>(</a:t>
                      </a:r>
                      <a:r>
                        <a:rPr lang="en-US" sz="2000" dirty="0" err="1">
                          <a:solidFill>
                            <a:schemeClr val="tx1"/>
                          </a:solidFill>
                        </a:rPr>
                        <a:t>Myrs</a:t>
                      </a:r>
                      <a:r>
                        <a:rPr lang="en-US" sz="2000" dirty="0">
                          <a:solidFill>
                            <a:schemeClr val="tx1"/>
                          </a:solidFill>
                        </a:rPr>
                        <a:t>)</a:t>
                      </a:r>
                      <a:r>
                        <a:rPr lang="en-US" sz="24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2400" dirty="0">
                          <a:solidFill>
                            <a:schemeClr val="tx1"/>
                          </a:solidFill>
                        </a:rPr>
                        <a:t>Percentage of Original Range: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104478797"/>
                  </a:ext>
                </a:extLst>
              </a:tr>
              <a:tr h="370840">
                <a:tc>
                  <a:txBody>
                    <a:bodyPr/>
                    <a:lstStyle/>
                    <a:p>
                      <a:r>
                        <a:rPr lang="en-US" sz="2400" dirty="0">
                          <a:solidFill>
                            <a:schemeClr val="tx1"/>
                          </a:solidFill>
                        </a:rPr>
                        <a:t>None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24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2400" dirty="0">
                          <a:solidFill>
                            <a:schemeClr val="tx1"/>
                          </a:solidFill>
                        </a:rPr>
                        <a:t>1.9-2.2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2400" dirty="0">
                          <a:solidFill>
                            <a:schemeClr val="tx1"/>
                          </a:solidFill>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4014104120"/>
                  </a:ext>
                </a:extLst>
              </a:tr>
              <a:tr h="370840">
                <a:tc>
                  <a:txBody>
                    <a:bodyPr/>
                    <a:lstStyle/>
                    <a:p>
                      <a:r>
                        <a:rPr lang="en-US" sz="2400" dirty="0">
                          <a:solidFill>
                            <a:schemeClr val="tx1"/>
                          </a:solidFill>
                        </a:rPr>
                        <a:t>Heat Capacity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2400" dirty="0">
                          <a:solidFill>
                            <a:schemeClr val="tx1"/>
                          </a:solidFill>
                        </a:rPr>
                        <a:t>90%-110%*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2400" dirty="0">
                          <a:solidFill>
                            <a:schemeClr val="tx1"/>
                          </a:solidFill>
                        </a:rPr>
                        <a:t>1.8-2.3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2400" dirty="0">
                          <a:solidFill>
                            <a:schemeClr val="tx1"/>
                          </a:solidFill>
                        </a:rPr>
                        <a:t>165%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3547440950"/>
                  </a:ext>
                </a:extLst>
              </a:tr>
              <a:tr h="370840">
                <a:tc>
                  <a:txBody>
                    <a:bodyPr/>
                    <a:lstStyle/>
                    <a:p>
                      <a:r>
                        <a:rPr lang="en-US" sz="2400" dirty="0">
                          <a:solidFill>
                            <a:schemeClr val="tx1"/>
                          </a:solidFill>
                        </a:rPr>
                        <a:t>Aluminum Abundance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2400" dirty="0">
                          <a:solidFill>
                            <a:schemeClr val="tx1"/>
                          </a:solidFill>
                        </a:rPr>
                        <a:t>88%-200%**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2400" dirty="0">
                          <a:solidFill>
                            <a:schemeClr val="tx1"/>
                          </a:solidFill>
                        </a:rPr>
                        <a:t>1.75-2.9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2400" dirty="0">
                          <a:solidFill>
                            <a:schemeClr val="tx1"/>
                          </a:solidFill>
                        </a:rPr>
                        <a:t>380%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12512119"/>
                  </a:ext>
                </a:extLst>
              </a:tr>
              <a:tr h="370840">
                <a:tc>
                  <a:txBody>
                    <a:bodyPr/>
                    <a:lstStyle/>
                    <a:p>
                      <a:r>
                        <a:rPr lang="en-US" sz="2400" dirty="0">
                          <a:solidFill>
                            <a:schemeClr val="tx1"/>
                          </a:solidFill>
                        </a:rPr>
                        <a:t>Heat Capacity and </a:t>
                      </a:r>
                    </a:p>
                    <a:p>
                      <a:r>
                        <a:rPr lang="en-US" sz="2400" dirty="0">
                          <a:solidFill>
                            <a:schemeClr val="tx1"/>
                          </a:solidFill>
                        </a:rPr>
                        <a:t>Aluminum Abundance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90%-110%</a:t>
                      </a:r>
                    </a:p>
                    <a:p>
                      <a:pPr algn="ctr"/>
                      <a:r>
                        <a:rPr lang="en-US" sz="2400" dirty="0">
                          <a:solidFill>
                            <a:schemeClr val="tx1"/>
                          </a:solidFill>
                        </a:rPr>
                        <a:t>88%-200%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3000" dirty="0">
                          <a:solidFill>
                            <a:schemeClr val="tx1"/>
                          </a:solidFill>
                        </a:rPr>
                        <a:t>1.65-3.05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3000" dirty="0">
                          <a:solidFill>
                            <a:schemeClr val="tx1"/>
                          </a:solidFill>
                        </a:rPr>
                        <a:t>465%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2071748175"/>
                  </a:ext>
                </a:extLst>
              </a:tr>
            </a:tbl>
          </a:graphicData>
        </a:graphic>
      </p:graphicFrame>
      <p:sp>
        <p:nvSpPr>
          <p:cNvPr id="11" name="TextBox 10">
            <a:extLst>
              <a:ext uri="{FF2B5EF4-FFF2-40B4-BE49-F238E27FC236}">
                <a16:creationId xmlns:a16="http://schemas.microsoft.com/office/drawing/2014/main" id="{1FAE5772-90D3-4341-B12C-A3D86EA528F3}"/>
              </a:ext>
            </a:extLst>
          </p:cNvPr>
          <p:cNvSpPr txBox="1"/>
          <p:nvPr/>
        </p:nvSpPr>
        <p:spPr>
          <a:xfrm>
            <a:off x="5486400" y="6234410"/>
            <a:ext cx="8610600" cy="461665"/>
          </a:xfrm>
          <a:prstGeom prst="rect">
            <a:avLst/>
          </a:prstGeom>
          <a:noFill/>
        </p:spPr>
        <p:txBody>
          <a:bodyPr wrap="square" rtlCol="0">
            <a:spAutoFit/>
          </a:bodyPr>
          <a:lstStyle/>
          <a:p>
            <a:r>
              <a:rPr lang="en-US" sz="2400" i="1" dirty="0">
                <a:solidFill>
                  <a:schemeClr val="bg1">
                    <a:lumMod val="50000"/>
                  </a:schemeClr>
                </a:solidFill>
              </a:rPr>
              <a:t>* Wakita et al. 2013,  ** </a:t>
            </a:r>
            <a:r>
              <a:rPr lang="en-US" sz="2400" i="1" dirty="0" err="1">
                <a:solidFill>
                  <a:schemeClr val="bg1">
                    <a:lumMod val="50000"/>
                  </a:schemeClr>
                </a:solidFill>
              </a:rPr>
              <a:t>Yomogida</a:t>
            </a:r>
            <a:r>
              <a:rPr lang="en-US" sz="2400" i="1" dirty="0">
                <a:solidFill>
                  <a:schemeClr val="bg1">
                    <a:lumMod val="50000"/>
                  </a:schemeClr>
                </a:solidFill>
              </a:rPr>
              <a:t> and Matsui 1983</a:t>
            </a:r>
          </a:p>
        </p:txBody>
      </p:sp>
      <p:sp>
        <p:nvSpPr>
          <p:cNvPr id="13" name="Content Placeholder 2">
            <a:extLst>
              <a:ext uri="{FF2B5EF4-FFF2-40B4-BE49-F238E27FC236}">
                <a16:creationId xmlns:a16="http://schemas.microsoft.com/office/drawing/2014/main" id="{ADA69FBA-D8B5-42D7-924F-E200F2918563}"/>
              </a:ext>
            </a:extLst>
          </p:cNvPr>
          <p:cNvSpPr txBox="1">
            <a:spLocks/>
          </p:cNvSpPr>
          <p:nvPr/>
        </p:nvSpPr>
        <p:spPr>
          <a:xfrm>
            <a:off x="871727" y="1501060"/>
            <a:ext cx="10745402" cy="1002579"/>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457200" indent="-457200">
              <a:buFont typeface="Wingdings" panose="05000000000000000000" pitchFamily="2" charset="2"/>
              <a:buChar char="§"/>
            </a:pPr>
            <a:r>
              <a:rPr lang="en-US" sz="3000" dirty="0">
                <a:solidFill>
                  <a:srgbClr val="2E2B21"/>
                </a:solidFill>
                <a:ea typeface="Calibri" panose="020F0502020204030204" pitchFamily="34" charset="0"/>
                <a:cs typeface="Times New Roman" panose="02020603050405020304" pitchFamily="18" charset="0"/>
              </a:rPr>
              <a:t>The effect of uncertainty in initial aluminum abundance is also significant and can be calculated mathematically</a:t>
            </a:r>
            <a:endParaRPr lang="en-US" sz="3200" dirty="0"/>
          </a:p>
        </p:txBody>
      </p:sp>
    </p:spTree>
    <p:extLst>
      <p:ext uri="{BB962C8B-B14F-4D97-AF65-F5344CB8AC3E}">
        <p14:creationId xmlns:p14="http://schemas.microsoft.com/office/powerpoint/2010/main" val="382205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5A26C7-4607-4EFA-9E6E-22322AF44A42}"/>
              </a:ext>
            </a:extLst>
          </p:cNvPr>
          <p:cNvSpPr>
            <a:spLocks noGrp="1"/>
          </p:cNvSpPr>
          <p:nvPr>
            <p:ph idx="1"/>
          </p:nvPr>
        </p:nvSpPr>
        <p:spPr>
          <a:xfrm>
            <a:off x="871726" y="1929384"/>
            <a:ext cx="10958323" cy="1499616"/>
          </a:xfrm>
        </p:spPr>
        <p:txBody>
          <a:bodyPr>
            <a:noAutofit/>
          </a:bodyPr>
          <a:lstStyle/>
          <a:p>
            <a:pPr>
              <a:lnSpc>
                <a:spcPct val="100000"/>
              </a:lnSpc>
              <a:buFont typeface="Wingdings" panose="05000000000000000000" pitchFamily="2" charset="2"/>
              <a:buChar char="§"/>
            </a:pPr>
            <a:r>
              <a:rPr lang="en-US" sz="3200" dirty="0">
                <a:ea typeface="Calibri" panose="020F0502020204030204" pitchFamily="34" charset="0"/>
                <a:cs typeface="Times New Roman" panose="02020603050405020304" pitchFamily="18" charset="0"/>
              </a:rPr>
              <a:t> The early solar system parent body of asteroid Itokawa could have formed between </a:t>
            </a:r>
            <a:r>
              <a:rPr kumimoji="0" lang="en-US" sz="3200" b="0" i="0" u="none" strike="noStrike" kern="1200" cap="none" spc="0" normalizeH="0" baseline="0" noProof="0" dirty="0">
                <a:ln>
                  <a:noFill/>
                </a:ln>
                <a:solidFill>
                  <a:srgbClr val="2E2B21"/>
                </a:solidFill>
                <a:effectLst/>
                <a:uLnTx/>
                <a:uFillTx/>
                <a:ea typeface="Calibri" panose="020F0502020204030204" pitchFamily="34" charset="0"/>
                <a:cs typeface="Times New Roman" panose="02020603050405020304" pitchFamily="18" charset="0"/>
              </a:rPr>
              <a:t>1.65 and 3.05 </a:t>
            </a:r>
            <a:r>
              <a:rPr kumimoji="0" lang="en-US" sz="3200" b="0" i="0" u="none" strike="noStrike" kern="1200" cap="none" spc="0" normalizeH="0" baseline="0" noProof="0" dirty="0" err="1">
                <a:ln>
                  <a:noFill/>
                </a:ln>
                <a:solidFill>
                  <a:srgbClr val="2E2B21"/>
                </a:solidFill>
                <a:effectLst/>
                <a:uLnTx/>
                <a:uFillTx/>
                <a:ea typeface="Calibri" panose="020F0502020204030204" pitchFamily="34" charset="0"/>
                <a:cs typeface="Times New Roman" panose="02020603050405020304" pitchFamily="18" charset="0"/>
              </a:rPr>
              <a:t>Myrs</a:t>
            </a:r>
            <a:r>
              <a:rPr kumimoji="0" lang="en-US" sz="3200" b="0" i="0" u="none" strike="noStrike" kern="1200" cap="none" spc="0" normalizeH="0" baseline="0" noProof="0" dirty="0">
                <a:ln>
                  <a:noFill/>
                </a:ln>
                <a:solidFill>
                  <a:srgbClr val="2E2B21"/>
                </a:solidFill>
                <a:effectLst/>
                <a:uLnTx/>
                <a:uFillTx/>
                <a:ea typeface="Calibri" panose="020F0502020204030204" pitchFamily="34" charset="0"/>
                <a:cs typeface="Times New Roman" panose="02020603050405020304" pitchFamily="18" charset="0"/>
              </a:rPr>
              <a:t> after CAI formation with a radius greater than 20 km</a:t>
            </a:r>
          </a:p>
          <a:p>
            <a:pPr marL="0" indent="0">
              <a:lnSpc>
                <a:spcPct val="100000"/>
              </a:lnSpc>
              <a:buNone/>
            </a:pPr>
            <a:endParaRPr kumimoji="0" lang="en-US" sz="3200" b="0" i="0" u="none" strike="noStrike" kern="1200" cap="none" spc="0" normalizeH="0" baseline="0" noProof="0" dirty="0">
              <a:ln>
                <a:noFill/>
              </a:ln>
              <a:solidFill>
                <a:srgbClr val="2E2B21"/>
              </a:solidFill>
              <a:effectLst/>
              <a:uLnTx/>
              <a:uFillTx/>
              <a:ea typeface="Calibri" panose="020F0502020204030204" pitchFamily="34" charset="0"/>
              <a:cs typeface="Times New Roman" panose="02020603050405020304" pitchFamily="18" charset="0"/>
            </a:endParaRPr>
          </a:p>
          <a:p>
            <a:pPr>
              <a:lnSpc>
                <a:spcPct val="100000"/>
              </a:lnSpc>
              <a:buFont typeface="Wingdings" panose="05000000000000000000" pitchFamily="2" charset="2"/>
              <a:buChar char="§"/>
            </a:pPr>
            <a:r>
              <a:rPr lang="en-US" sz="3200" dirty="0">
                <a:solidFill>
                  <a:srgbClr val="2E2B21"/>
                </a:solidFill>
                <a:ea typeface="Calibri" panose="020F0502020204030204" pitchFamily="34" charset="0"/>
                <a:cs typeface="Times New Roman" panose="02020603050405020304" pitchFamily="18" charset="0"/>
              </a:rPr>
              <a:t> The ability of thermal models to investigate the origins of Itokawa and similar asteroids is significantly affected by uncertainty in the aluminum abundance and the specific heat behavior of that asteroid’s material</a:t>
            </a:r>
          </a:p>
        </p:txBody>
      </p:sp>
      <p:sp>
        <p:nvSpPr>
          <p:cNvPr id="8" name="Title 1">
            <a:extLst>
              <a:ext uri="{FF2B5EF4-FFF2-40B4-BE49-F238E27FC236}">
                <a16:creationId xmlns:a16="http://schemas.microsoft.com/office/drawing/2014/main" id="{3FF00034-3B68-4584-AB7B-8376D2C2EBD9}"/>
              </a:ext>
            </a:extLst>
          </p:cNvPr>
          <p:cNvSpPr>
            <a:spLocks noGrp="1"/>
          </p:cNvSpPr>
          <p:nvPr>
            <p:ph type="title"/>
          </p:nvPr>
        </p:nvSpPr>
        <p:spPr>
          <a:xfrm>
            <a:off x="871727" y="838200"/>
            <a:ext cx="9720072" cy="923925"/>
          </a:xfrm>
        </p:spPr>
        <p:txBody>
          <a:bodyPr/>
          <a:lstStyle/>
          <a:p>
            <a:r>
              <a:rPr lang="en-US" dirty="0">
                <a:solidFill>
                  <a:schemeClr val="accent5"/>
                </a:solidFill>
              </a:rPr>
              <a:t>Conclusions</a:t>
            </a:r>
          </a:p>
        </p:txBody>
      </p:sp>
      <p:sp>
        <p:nvSpPr>
          <p:cNvPr id="5" name="TextBox 4">
            <a:extLst>
              <a:ext uri="{FF2B5EF4-FFF2-40B4-BE49-F238E27FC236}">
                <a16:creationId xmlns:a16="http://schemas.microsoft.com/office/drawing/2014/main" id="{7ACCE6A2-1FBD-45C1-94B8-6CB84281F27A}"/>
              </a:ext>
            </a:extLst>
          </p:cNvPr>
          <p:cNvSpPr txBox="1"/>
          <p:nvPr/>
        </p:nvSpPr>
        <p:spPr>
          <a:xfrm>
            <a:off x="11706225" y="0"/>
            <a:ext cx="485775" cy="584775"/>
          </a:xfrm>
          <a:prstGeom prst="rect">
            <a:avLst/>
          </a:prstGeom>
          <a:noFill/>
          <a:ln w="28575">
            <a:solidFill>
              <a:schemeClr val="tx1"/>
            </a:solidFill>
          </a:ln>
        </p:spPr>
        <p:txBody>
          <a:bodyPr wrap="square" rtlCol="0">
            <a:spAutoFit/>
          </a:bodyPr>
          <a:lstStyle/>
          <a:p>
            <a:pPr algn="ctr"/>
            <a:r>
              <a:rPr lang="en-US" sz="3200" b="1" dirty="0"/>
              <a:t>7</a:t>
            </a:r>
          </a:p>
        </p:txBody>
      </p:sp>
      <p:pic>
        <p:nvPicPr>
          <p:cNvPr id="6" name="Picture 5" descr="A picture containing text, device&#10;&#10;Description automatically generated">
            <a:extLst>
              <a:ext uri="{FF2B5EF4-FFF2-40B4-BE49-F238E27FC236}">
                <a16:creationId xmlns:a16="http://schemas.microsoft.com/office/drawing/2014/main" id="{3C442599-2755-4107-8E34-B31DFA8B31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10" y="536231"/>
            <a:ext cx="872487" cy="1164770"/>
          </a:xfrm>
          <a:prstGeom prst="rect">
            <a:avLst/>
          </a:prstGeom>
        </p:spPr>
      </p:pic>
    </p:spTree>
    <p:extLst>
      <p:ext uri="{BB962C8B-B14F-4D97-AF65-F5344CB8AC3E}">
        <p14:creationId xmlns:p14="http://schemas.microsoft.com/office/powerpoint/2010/main" val="4416172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7C490-A84C-48E3-BE6D-718A971CC66B}"/>
              </a:ext>
            </a:extLst>
          </p:cNvPr>
          <p:cNvSpPr>
            <a:spLocks noGrp="1"/>
          </p:cNvSpPr>
          <p:nvPr>
            <p:ph type="title"/>
          </p:nvPr>
        </p:nvSpPr>
        <p:spPr>
          <a:xfrm>
            <a:off x="1024127" y="308991"/>
            <a:ext cx="9720072" cy="1499616"/>
          </a:xfrm>
        </p:spPr>
        <p:txBody>
          <a:bodyPr/>
          <a:lstStyle/>
          <a:p>
            <a:r>
              <a:rPr lang="en-US" dirty="0">
                <a:solidFill>
                  <a:schemeClr val="accent5"/>
                </a:solidFill>
              </a:rPr>
              <a:t>Acknowledgements</a:t>
            </a:r>
          </a:p>
        </p:txBody>
      </p:sp>
      <p:sp>
        <p:nvSpPr>
          <p:cNvPr id="3" name="Content Placeholder 2">
            <a:extLst>
              <a:ext uri="{FF2B5EF4-FFF2-40B4-BE49-F238E27FC236}">
                <a16:creationId xmlns:a16="http://schemas.microsoft.com/office/drawing/2014/main" id="{645A26C7-4607-4EFA-9E6E-22322AF44A42}"/>
              </a:ext>
            </a:extLst>
          </p:cNvPr>
          <p:cNvSpPr>
            <a:spLocks noGrp="1"/>
          </p:cNvSpPr>
          <p:nvPr>
            <p:ph idx="1"/>
          </p:nvPr>
        </p:nvSpPr>
        <p:spPr>
          <a:xfrm>
            <a:off x="895349" y="1380513"/>
            <a:ext cx="10780095" cy="5168495"/>
          </a:xfrm>
        </p:spPr>
        <p:txBody>
          <a:bodyPr>
            <a:noAutofit/>
          </a:bodyPr>
          <a:lstStyle/>
          <a:p>
            <a:pPr marL="0" indent="0">
              <a:lnSpc>
                <a:spcPct val="100000"/>
              </a:lnSpc>
              <a:buNone/>
            </a:pPr>
            <a:endParaRPr lang="en-US" sz="3200" dirty="0">
              <a:ea typeface="Calibri" panose="020F0502020204030204" pitchFamily="34" charset="0"/>
              <a:cs typeface="Times New Roman" panose="02020603050405020304" pitchFamily="18" charset="0"/>
            </a:endParaRPr>
          </a:p>
          <a:p>
            <a:pPr marL="0" indent="0">
              <a:lnSpc>
                <a:spcPct val="100000"/>
              </a:lnSpc>
              <a:buNone/>
            </a:pPr>
            <a:r>
              <a:rPr lang="en-US" sz="3200" dirty="0">
                <a:ea typeface="Calibri" panose="020F0502020204030204" pitchFamily="34" charset="0"/>
                <a:cs typeface="Times New Roman" panose="02020603050405020304" pitchFamily="18" charset="0"/>
              </a:rPr>
              <a:t>I would like to thank Dr. Maitrayee Bose for her constant support and advice in this process of learning and research, and the rest of her students for our discussions. </a:t>
            </a:r>
          </a:p>
          <a:p>
            <a:pPr marL="0" indent="0">
              <a:lnSpc>
                <a:spcPct val="100000"/>
              </a:lnSpc>
              <a:buNone/>
            </a:pPr>
            <a:endParaRPr lang="en-US" sz="3200" dirty="0">
              <a:ea typeface="Calibri" panose="020F0502020204030204" pitchFamily="34" charset="0"/>
              <a:cs typeface="Times New Roman" panose="02020603050405020304" pitchFamily="18" charset="0"/>
            </a:endParaRPr>
          </a:p>
          <a:p>
            <a:pPr marL="0" indent="0">
              <a:lnSpc>
                <a:spcPct val="100000"/>
              </a:lnSpc>
              <a:buNone/>
            </a:pPr>
            <a:r>
              <a:rPr lang="en-US" sz="3200" dirty="0">
                <a:ea typeface="Calibri" panose="020F0502020204030204" pitchFamily="34" charset="0"/>
                <a:cs typeface="Times New Roman" panose="02020603050405020304" pitchFamily="18" charset="0"/>
              </a:rPr>
              <a:t>Additionally, I would like to thank the ASU/NASA Space Grant for supporting and funding this project.</a:t>
            </a:r>
            <a:endParaRPr lang="en-US" sz="3600" dirty="0">
              <a:effectLst/>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E05EEA87-AB83-40A3-981C-31EBE634CBDC}"/>
              </a:ext>
            </a:extLst>
          </p:cNvPr>
          <p:cNvSpPr txBox="1"/>
          <p:nvPr/>
        </p:nvSpPr>
        <p:spPr>
          <a:xfrm>
            <a:off x="11706225" y="0"/>
            <a:ext cx="485775" cy="584775"/>
          </a:xfrm>
          <a:prstGeom prst="rect">
            <a:avLst/>
          </a:prstGeom>
          <a:noFill/>
          <a:ln w="28575">
            <a:solidFill>
              <a:schemeClr val="tx1"/>
            </a:solidFill>
          </a:ln>
        </p:spPr>
        <p:txBody>
          <a:bodyPr wrap="square" rtlCol="0">
            <a:spAutoFit/>
          </a:bodyPr>
          <a:lstStyle/>
          <a:p>
            <a:pPr algn="ctr"/>
            <a:r>
              <a:rPr lang="en-US" sz="3200" b="1" dirty="0"/>
              <a:t>8</a:t>
            </a:r>
          </a:p>
        </p:txBody>
      </p:sp>
      <p:pic>
        <p:nvPicPr>
          <p:cNvPr id="6" name="Picture 5" descr="A picture containing text, device&#10;&#10;Description automatically generated">
            <a:extLst>
              <a:ext uri="{FF2B5EF4-FFF2-40B4-BE49-F238E27FC236}">
                <a16:creationId xmlns:a16="http://schemas.microsoft.com/office/drawing/2014/main" id="{FA63BE4E-1407-4F39-9D89-4541ADF1C4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10" y="536231"/>
            <a:ext cx="872487" cy="1164770"/>
          </a:xfrm>
          <a:prstGeom prst="rect">
            <a:avLst/>
          </a:prstGeom>
        </p:spPr>
      </p:pic>
    </p:spTree>
    <p:extLst>
      <p:ext uri="{BB962C8B-B14F-4D97-AF65-F5344CB8AC3E}">
        <p14:creationId xmlns:p14="http://schemas.microsoft.com/office/powerpoint/2010/main" val="113107310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883</TotalTime>
  <Words>605</Words>
  <Application>Microsoft Office PowerPoint</Application>
  <PresentationFormat>Widescreen</PresentationFormat>
  <Paragraphs>69</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Calibri</vt:lpstr>
      <vt:lpstr>Cambria Math</vt:lpstr>
      <vt:lpstr>Tw Cen MT</vt:lpstr>
      <vt:lpstr>Tw Cen MT Condensed</vt:lpstr>
      <vt:lpstr>Wingdings</vt:lpstr>
      <vt:lpstr>Wingdings 3</vt:lpstr>
      <vt:lpstr>Integral</vt:lpstr>
      <vt:lpstr>Effects of Parameter Variation on Planetesimal Thermal Modeling</vt:lpstr>
      <vt:lpstr>Introduction and motivation</vt:lpstr>
      <vt:lpstr>Thermal modeling</vt:lpstr>
      <vt:lpstr>applying thermal constraints</vt:lpstr>
      <vt:lpstr>the effects of parameter uncertainty</vt:lpstr>
      <vt:lpstr>the effects of parameter uncertainty</vt:lpstr>
      <vt:lpstr>Conclusions</vt:lpstr>
      <vt:lpstr>Acknowledgements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Jonas Hallstrom (Student)</dc:creator>
  <cp:lastModifiedBy>Jonas Hallstrom (Student)</cp:lastModifiedBy>
  <cp:revision>57</cp:revision>
  <dcterms:created xsi:type="dcterms:W3CDTF">2022-04-06T06:56:46Z</dcterms:created>
  <dcterms:modified xsi:type="dcterms:W3CDTF">2022-04-09T04:22:23Z</dcterms:modified>
</cp:coreProperties>
</file>